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6" r:id="rId4"/>
  </p:sldMasterIdLst>
  <p:notesMasterIdLst>
    <p:notesMasterId r:id="rId58"/>
  </p:notesMasterIdLst>
  <p:handoutMasterIdLst>
    <p:handoutMasterId r:id="rId59"/>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6" r:id="rId19"/>
    <p:sldId id="557" r:id="rId20"/>
    <p:sldId id="558" r:id="rId21"/>
    <p:sldId id="559" r:id="rId22"/>
    <p:sldId id="560" r:id="rId23"/>
    <p:sldId id="561" r:id="rId24"/>
    <p:sldId id="562" r:id="rId25"/>
    <p:sldId id="564" r:id="rId26"/>
    <p:sldId id="563" r:id="rId27"/>
    <p:sldId id="565" r:id="rId28"/>
    <p:sldId id="566" r:id="rId29"/>
    <p:sldId id="568" r:id="rId30"/>
    <p:sldId id="567" r:id="rId31"/>
    <p:sldId id="569" r:id="rId32"/>
    <p:sldId id="570" r:id="rId33"/>
    <p:sldId id="571" r:id="rId34"/>
    <p:sldId id="572" r:id="rId35"/>
    <p:sldId id="573" r:id="rId36"/>
    <p:sldId id="574" r:id="rId37"/>
    <p:sldId id="575" r:id="rId38"/>
    <p:sldId id="577" r:id="rId39"/>
    <p:sldId id="576" r:id="rId40"/>
    <p:sldId id="578" r:id="rId41"/>
    <p:sldId id="579" r:id="rId42"/>
    <p:sldId id="580" r:id="rId43"/>
    <p:sldId id="581" r:id="rId44"/>
    <p:sldId id="582" r:id="rId45"/>
    <p:sldId id="583" r:id="rId46"/>
    <p:sldId id="584" r:id="rId47"/>
    <p:sldId id="585" r:id="rId48"/>
    <p:sldId id="586" r:id="rId49"/>
    <p:sldId id="587" r:id="rId50"/>
    <p:sldId id="588" r:id="rId51"/>
    <p:sldId id="589" r:id="rId52"/>
    <p:sldId id="590" r:id="rId53"/>
    <p:sldId id="591" r:id="rId54"/>
    <p:sldId id="592" r:id="rId55"/>
    <p:sldId id="593" r:id="rId56"/>
    <p:sldId id="594" r:id="rId57"/>
  </p:sldIdLst>
  <p:sldSz cx="9144000" cy="6858000" type="screen4x3"/>
  <p:notesSz cx="9928225" cy="6797675"/>
  <p:custDataLst>
    <p:tags r:id="rId6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commentAuthors" Target="commentAuthor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gs" Target="tags/tag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055260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726058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346294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19662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17373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9787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937694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2844661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289331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99599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3832149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4204472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98628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767991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134354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537043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40498526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54199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4511015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29</a:t>
            </a:fld>
            <a:endParaRPr lang="en-GB" dirty="0">
              <a:solidFill>
                <a:prstClr val="black"/>
              </a:solidFill>
            </a:endParaRPr>
          </a:p>
        </p:txBody>
      </p:sp>
    </p:spTree>
    <p:extLst>
      <p:ext uri="{BB962C8B-B14F-4D97-AF65-F5344CB8AC3E}">
        <p14:creationId xmlns:p14="http://schemas.microsoft.com/office/powerpoint/2010/main" val="1205936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30</a:t>
            </a:fld>
            <a:endParaRPr lang="en-GB" dirty="0">
              <a:solidFill>
                <a:prstClr val="black"/>
              </a:solidFill>
            </a:endParaRPr>
          </a:p>
        </p:txBody>
      </p:sp>
    </p:spTree>
    <p:extLst>
      <p:ext uri="{BB962C8B-B14F-4D97-AF65-F5344CB8AC3E}">
        <p14:creationId xmlns:p14="http://schemas.microsoft.com/office/powerpoint/2010/main" val="29642656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31</a:t>
            </a:fld>
            <a:endParaRPr lang="en-GB" dirty="0">
              <a:solidFill>
                <a:prstClr val="black"/>
              </a:solidFill>
            </a:endParaRPr>
          </a:p>
        </p:txBody>
      </p:sp>
    </p:spTree>
    <p:extLst>
      <p:ext uri="{BB962C8B-B14F-4D97-AF65-F5344CB8AC3E}">
        <p14:creationId xmlns:p14="http://schemas.microsoft.com/office/powerpoint/2010/main" val="22407976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32</a:t>
            </a:fld>
            <a:endParaRPr lang="en-GB" dirty="0">
              <a:solidFill>
                <a:prstClr val="black"/>
              </a:solidFill>
            </a:endParaRPr>
          </a:p>
        </p:txBody>
      </p:sp>
    </p:spTree>
    <p:extLst>
      <p:ext uri="{BB962C8B-B14F-4D97-AF65-F5344CB8AC3E}">
        <p14:creationId xmlns:p14="http://schemas.microsoft.com/office/powerpoint/2010/main" val="37610342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33</a:t>
            </a:fld>
            <a:endParaRPr lang="en-GB" dirty="0">
              <a:solidFill>
                <a:prstClr val="black"/>
              </a:solidFill>
            </a:endParaRPr>
          </a:p>
        </p:txBody>
      </p:sp>
    </p:spTree>
    <p:extLst>
      <p:ext uri="{BB962C8B-B14F-4D97-AF65-F5344CB8AC3E}">
        <p14:creationId xmlns:p14="http://schemas.microsoft.com/office/powerpoint/2010/main" val="17026344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2043260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9346609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29597462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37</a:t>
            </a:fld>
            <a:endParaRPr lang="en-GB" dirty="0">
              <a:solidFill>
                <a:prstClr val="black"/>
              </a:solidFill>
            </a:endParaRPr>
          </a:p>
        </p:txBody>
      </p:sp>
    </p:spTree>
    <p:extLst>
      <p:ext uri="{BB962C8B-B14F-4D97-AF65-F5344CB8AC3E}">
        <p14:creationId xmlns:p14="http://schemas.microsoft.com/office/powerpoint/2010/main" val="15397097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38</a:t>
            </a:fld>
            <a:endParaRPr lang="en-GB" dirty="0">
              <a:solidFill>
                <a:prstClr val="black"/>
              </a:solidFill>
            </a:endParaRPr>
          </a:p>
        </p:txBody>
      </p:sp>
    </p:spTree>
    <p:extLst>
      <p:ext uri="{BB962C8B-B14F-4D97-AF65-F5344CB8AC3E}">
        <p14:creationId xmlns:p14="http://schemas.microsoft.com/office/powerpoint/2010/main" val="2792115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39</a:t>
            </a:fld>
            <a:endParaRPr lang="en-GB" dirty="0">
              <a:solidFill>
                <a:prstClr val="black"/>
              </a:solidFill>
            </a:endParaRPr>
          </a:p>
        </p:txBody>
      </p:sp>
    </p:spTree>
    <p:extLst>
      <p:ext uri="{BB962C8B-B14F-4D97-AF65-F5344CB8AC3E}">
        <p14:creationId xmlns:p14="http://schemas.microsoft.com/office/powerpoint/2010/main" val="2221940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40</a:t>
            </a:fld>
            <a:endParaRPr lang="en-GB" dirty="0">
              <a:solidFill>
                <a:prstClr val="black"/>
              </a:solidFill>
            </a:endParaRPr>
          </a:p>
        </p:txBody>
      </p:sp>
    </p:spTree>
    <p:extLst>
      <p:ext uri="{BB962C8B-B14F-4D97-AF65-F5344CB8AC3E}">
        <p14:creationId xmlns:p14="http://schemas.microsoft.com/office/powerpoint/2010/main" val="37507164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41</a:t>
            </a:fld>
            <a:endParaRPr lang="en-GB" dirty="0">
              <a:solidFill>
                <a:prstClr val="black"/>
              </a:solidFill>
            </a:endParaRPr>
          </a:p>
        </p:txBody>
      </p:sp>
    </p:spTree>
    <p:extLst>
      <p:ext uri="{BB962C8B-B14F-4D97-AF65-F5344CB8AC3E}">
        <p14:creationId xmlns:p14="http://schemas.microsoft.com/office/powerpoint/2010/main" val="21260874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42</a:t>
            </a:fld>
            <a:endParaRPr lang="en-GB" dirty="0">
              <a:solidFill>
                <a:prstClr val="black"/>
              </a:solidFill>
            </a:endParaRPr>
          </a:p>
        </p:txBody>
      </p:sp>
    </p:spTree>
    <p:extLst>
      <p:ext uri="{BB962C8B-B14F-4D97-AF65-F5344CB8AC3E}">
        <p14:creationId xmlns:p14="http://schemas.microsoft.com/office/powerpoint/2010/main" val="28962112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43</a:t>
            </a:fld>
            <a:endParaRPr lang="en-GB" dirty="0">
              <a:solidFill>
                <a:prstClr val="black"/>
              </a:solidFill>
            </a:endParaRPr>
          </a:p>
        </p:txBody>
      </p:sp>
    </p:spTree>
    <p:extLst>
      <p:ext uri="{BB962C8B-B14F-4D97-AF65-F5344CB8AC3E}">
        <p14:creationId xmlns:p14="http://schemas.microsoft.com/office/powerpoint/2010/main" val="24295844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42419152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40770499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46</a:t>
            </a:fld>
            <a:endParaRPr lang="en-GB" dirty="0">
              <a:solidFill>
                <a:prstClr val="black"/>
              </a:solidFill>
            </a:endParaRPr>
          </a:p>
        </p:txBody>
      </p:sp>
    </p:spTree>
    <p:extLst>
      <p:ext uri="{BB962C8B-B14F-4D97-AF65-F5344CB8AC3E}">
        <p14:creationId xmlns:p14="http://schemas.microsoft.com/office/powerpoint/2010/main" val="9604125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47</a:t>
            </a:fld>
            <a:endParaRPr lang="en-GB" dirty="0">
              <a:solidFill>
                <a:prstClr val="black"/>
              </a:solidFill>
            </a:endParaRPr>
          </a:p>
        </p:txBody>
      </p:sp>
    </p:spTree>
    <p:extLst>
      <p:ext uri="{BB962C8B-B14F-4D97-AF65-F5344CB8AC3E}">
        <p14:creationId xmlns:p14="http://schemas.microsoft.com/office/powerpoint/2010/main" val="29194915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48</a:t>
            </a:fld>
            <a:endParaRPr lang="en-GB" dirty="0">
              <a:solidFill>
                <a:prstClr val="black"/>
              </a:solidFill>
            </a:endParaRPr>
          </a:p>
        </p:txBody>
      </p:sp>
    </p:spTree>
    <p:extLst>
      <p:ext uri="{BB962C8B-B14F-4D97-AF65-F5344CB8AC3E}">
        <p14:creationId xmlns:p14="http://schemas.microsoft.com/office/powerpoint/2010/main" val="4035845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222477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8215491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19972772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52</a:t>
            </a:fld>
            <a:endParaRPr lang="en-GB" dirty="0">
              <a:solidFill>
                <a:prstClr val="black"/>
              </a:solidFill>
            </a:endParaRPr>
          </a:p>
        </p:txBody>
      </p:sp>
    </p:spTree>
    <p:extLst>
      <p:ext uri="{BB962C8B-B14F-4D97-AF65-F5344CB8AC3E}">
        <p14:creationId xmlns:p14="http://schemas.microsoft.com/office/powerpoint/2010/main" val="14855608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53</a:t>
            </a:fld>
            <a:endParaRPr lang="en-GB" dirty="0">
              <a:solidFill>
                <a:prstClr val="black"/>
              </a:solidFill>
            </a:endParaRPr>
          </a:p>
        </p:txBody>
      </p:sp>
    </p:spTree>
    <p:extLst>
      <p:ext uri="{BB962C8B-B14F-4D97-AF65-F5344CB8AC3E}">
        <p14:creationId xmlns:p14="http://schemas.microsoft.com/office/powerpoint/2010/main" val="1120747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926226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9.xml"/><Relationship Id="rId7" Type="http://schemas.openxmlformats.org/officeDocument/2006/relationships/image" Target="../media/image2.jpeg"/><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24.xml"/><Relationship Id="rId5" Type="http://schemas.openxmlformats.org/officeDocument/2006/relationships/slide" Target="../slides/slide17.xml"/><Relationship Id="rId4" Type="http://schemas.openxmlformats.org/officeDocument/2006/relationships/slide" Target="../slides/slide1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13624" y="620688"/>
            <a:ext cx="118769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20.1 - Delegation</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9" y="620688"/>
            <a:ext cx="84811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2364673" y="620688"/>
            <a:ext cx="123233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20.2 – Teamwork</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5" action="ppaction://hlinksldjump"/>
          </p:cNvPr>
          <p:cNvSpPr/>
          <p:nvPr userDrawn="1"/>
        </p:nvSpPr>
        <p:spPr>
          <a:xfrm>
            <a:off x="3660358" y="620688"/>
            <a:ext cx="171238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20.3 – Flexible Working</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5436096" y="620688"/>
            <a:ext cx="14401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IE" sz="1100" b="1" dirty="0" smtClean="0">
                <a:latin typeface="Arial" panose="020B0604020202020204" pitchFamily="34" charset="0"/>
                <a:cs typeface="Arial" panose="020B0604020202020204" pitchFamily="34" charset="0"/>
              </a:rPr>
              <a:t>20.4 –</a:t>
            </a:r>
            <a:r>
              <a:rPr lang="en-IE" sz="1100" b="1" baseline="0" dirty="0" smtClean="0">
                <a:latin typeface="Arial" panose="020B0604020202020204" pitchFamily="34" charset="0"/>
                <a:cs typeface="Arial" panose="020B0604020202020204" pitchFamily="34" charset="0"/>
              </a:rPr>
              <a:t> Non-Financial</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77879"/>
            <a:ext cx="8787383" cy="57634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4.jpeg"/><Relationship Id="rId7" Type="http://schemas.openxmlformats.org/officeDocument/2006/relationships/hyperlink" Target="https://www.pinterest.com/pin/487373990894150302/"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7.gif"/></Relationships>
</file>

<file path=ppt/slides/_rels/slide18.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0.gif"/><Relationship Id="rId4" Type="http://schemas.openxmlformats.org/officeDocument/2006/relationships/image" Target="../media/image39.gif"/></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9.gif"/><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Resources/Chapter%2002/20%20-%20Exam%20Questions.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hyperlink" Target="Resources/Chapter%2002/20%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Resources/Chapter%2002/20%20-%20Exam%20Questions.docx"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Resources/Chapter%2002/20%20-%20Exam%20Questions.docx" TargetMode="External"/><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Resources/Chapter%2002/20%20-%20Exam%20Questions.doc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Resources/Chapter%2002/20%20-%20Exam%20Questions.docx"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394228"/>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GB"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GB"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20 </a:t>
            </a:r>
            <a:r>
              <a:rPr lang="en-GB"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GB"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How Managers Get The Best From Their Staff</a:t>
            </a: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452431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smtClean="0"/>
              <a:t>Planning </a:t>
            </a:r>
            <a:r>
              <a:rPr lang="en-US" sz="2400" dirty="0"/>
              <a:t>is a key element; delegation should not be attempted unless there is complete clarity about what is being delegated, otherwise confusion will reign. Tasks should be discussed and, where appropriate, explanations provided</a:t>
            </a:r>
            <a:r>
              <a:rPr lang="en-US" sz="2400" dirty="0" smtClean="0"/>
              <a:t>.</a:t>
            </a:r>
          </a:p>
          <a:p>
            <a:pPr marL="360363" indent="-360363">
              <a:buClr>
                <a:schemeClr val="accent6">
                  <a:lumMod val="50000"/>
                </a:schemeClr>
              </a:buClr>
              <a:buFont typeface="Wingdings 3" panose="05040102010807070707" pitchFamily="18" charset="2"/>
              <a:buChar char=""/>
            </a:pPr>
            <a:r>
              <a:rPr lang="en-US" sz="2400" dirty="0"/>
              <a:t>When an employee is given authority and responsibility to implement a decision, there is some degree of empowerment. </a:t>
            </a:r>
            <a:endParaRPr lang="en-US" sz="2400" dirty="0" smtClean="0"/>
          </a:p>
          <a:p>
            <a:pPr marL="360363" indent="-360363">
              <a:buClr>
                <a:schemeClr val="accent6">
                  <a:lumMod val="50000"/>
                </a:schemeClr>
              </a:buClr>
              <a:buFont typeface="Wingdings 3" panose="05040102010807070707" pitchFamily="18" charset="2"/>
              <a:buChar char=""/>
            </a:pPr>
            <a:r>
              <a:rPr lang="en-US" sz="2400" dirty="0" smtClean="0"/>
              <a:t>Employees </a:t>
            </a:r>
            <a:r>
              <a:rPr lang="en-US" sz="2400" dirty="0"/>
              <a:t>who have been </a:t>
            </a:r>
            <a:r>
              <a:rPr lang="en-US" sz="2400" dirty="0" smtClean="0"/>
              <a:t>empowered </a:t>
            </a:r>
            <a:r>
              <a:rPr lang="en-US" sz="2400" dirty="0"/>
              <a:t>have some control over how they achieve their work objectives. They work autonomously without management direction.</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20.1 </a:t>
            </a:r>
            <a:r>
              <a:rPr lang="en-GB" sz="4000" dirty="0"/>
              <a:t>– </a:t>
            </a:r>
            <a:r>
              <a:rPr lang="en-GB" sz="4000" dirty="0" smtClean="0"/>
              <a:t>Delegation</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105</a:t>
            </a:r>
            <a:endParaRPr lang="en-GB" sz="1100" b="1" dirty="0">
              <a:latin typeface="Arial" panose="020B0604020202020204" pitchFamily="34" charset="0"/>
              <a:cs typeface="Arial" panose="020B0604020202020204" pitchFamily="34" charset="0"/>
            </a:endParaRP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2"/>
          <p:cNvSpPr txBox="1">
            <a:spLocks noChangeArrowheads="1"/>
          </p:cNvSpPr>
          <p:nvPr/>
        </p:nvSpPr>
        <p:spPr bwMode="auto">
          <a:xfrm>
            <a:off x="251520" y="5593763"/>
            <a:ext cx="8592666" cy="1075597"/>
          </a:xfrm>
          <a:prstGeom prst="rect">
            <a:avLst/>
          </a:prstGeom>
          <a:solidFill>
            <a:schemeClr val="accent6">
              <a:lumMod val="60000"/>
              <a:lumOff val="40000"/>
            </a:schemeClr>
          </a:solidFill>
          <a:ln w="50800">
            <a:solidFill>
              <a:srgbClr val="002060"/>
            </a:solidFill>
          </a:ln>
        </p:spPr>
        <p:txBody>
          <a:bodyPr vert="horz" wrap="square" lIns="72000" tIns="72000" rIns="72000" bIns="72000" numCol="1" anchor="t" anchorCtr="0" compatLnSpc="1">
            <a:prstTxWarp prst="textNoShape">
              <a:avLst/>
            </a:prstTxWarp>
            <a:spAutoFit/>
          </a:bodyPr>
          <a:lstStyle/>
          <a:p>
            <a:pPr marL="0" marR="0" lvl="0" indent="0" algn="just" defTabSz="914400" rtl="0" eaLnBrk="0" fontAlgn="base" latinLnBrk="0" hangingPunct="0">
              <a:lnSpc>
                <a:spcPct val="103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Arial" panose="020B0604020202020204" pitchFamily="34" charset="0"/>
                <a:ea typeface="Arial" panose="020B0604020202020204" pitchFamily="34" charset="0"/>
                <a:cs typeface="Arial" panose="020B0604020202020204" pitchFamily="34" charset="0"/>
              </a:rPr>
              <a:t>Delegation </a:t>
            </a:r>
            <a:r>
              <a:rPr kumimoji="0" lang="en-GB" altLang="en-US" sz="2000" b="0"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means passing responsibility on to someone lower down the hierarchy, so that decisions are, as far as possible, taken by those who have to implement them.</a:t>
            </a:r>
            <a:endParaRPr kumimoji="0" lang="en-US" altLang="en-US" sz="2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93406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The business climate is often challenging; recession or an increasingly competitive market can mean that orders and profits are hard to come by. Businesses that have performed well in the past are quite likely to do so in the future but sometimes they have to make important decisions that affect staff </a:t>
            </a:r>
            <a:r>
              <a:rPr lang="en-US" sz="1900" dirty="0" smtClean="0"/>
              <a:t>morale.</a:t>
            </a:r>
          </a:p>
          <a:p>
            <a:pPr marL="360363" indent="-360363">
              <a:buClr>
                <a:schemeClr val="accent6">
                  <a:lumMod val="50000"/>
                </a:schemeClr>
              </a:buClr>
              <a:buFont typeface="Wingdings 3" panose="05040102010807070707" pitchFamily="18" charset="2"/>
              <a:buChar char=""/>
            </a:pPr>
            <a:r>
              <a:rPr lang="en-US" sz="1900" dirty="0" smtClean="0"/>
              <a:t>Remuneration </a:t>
            </a:r>
            <a:r>
              <a:rPr lang="en-US" sz="1900" dirty="0"/>
              <a:t>is always a contentious area and decisions to cut back on staff, to reduce the working week and to cut wages, are never welcome.</a:t>
            </a:r>
          </a:p>
          <a:p>
            <a:pPr marL="360363" indent="-360363">
              <a:buClr>
                <a:schemeClr val="accent6">
                  <a:lumMod val="50000"/>
                </a:schemeClr>
              </a:buClr>
              <a:buFont typeface="Wingdings 3" panose="05040102010807070707" pitchFamily="18" charset="2"/>
              <a:buChar char=""/>
            </a:pPr>
            <a:r>
              <a:rPr lang="en-US" sz="1900" dirty="0"/>
              <a:t>Consulting the workforce usually helps and is never a bad thing. Not consulting the workforce is rarely a good idea. </a:t>
            </a:r>
            <a:r>
              <a:rPr lang="en-US" sz="1900" dirty="0" smtClean="0"/>
              <a:t>E.g. Employees </a:t>
            </a:r>
            <a:r>
              <a:rPr lang="en-US" sz="1900" dirty="0"/>
              <a:t>who find that they are going on a 3 day week, </a:t>
            </a:r>
            <a:r>
              <a:rPr lang="en-US" sz="1900" dirty="0" smtClean="0"/>
              <a:t>want </a:t>
            </a:r>
            <a:r>
              <a:rPr lang="en-US" sz="1900" dirty="0"/>
              <a:t>that decision to be explained to them. They might not like it but they might see that it is the best decision in the circumstances if there is a rationale behind it. </a:t>
            </a:r>
            <a:endParaRPr lang="en-US" sz="1900" dirty="0" smtClean="0"/>
          </a:p>
          <a:p>
            <a:pPr marL="360363" indent="-360363">
              <a:buClr>
                <a:schemeClr val="accent6">
                  <a:lumMod val="50000"/>
                </a:schemeClr>
              </a:buClr>
              <a:buFont typeface="Wingdings 3" panose="05040102010807070707" pitchFamily="18" charset="2"/>
              <a:buChar char=""/>
            </a:pPr>
            <a:r>
              <a:rPr lang="en-US" sz="1900" dirty="0" smtClean="0"/>
              <a:t>Employers </a:t>
            </a:r>
            <a:r>
              <a:rPr lang="en-US" sz="1900" dirty="0"/>
              <a:t>who go out of their way to keep staff informed, to have consultation sessions and to report back to their staff, are more likely to get their backing than those managers who issue instructions from on high.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20.1 </a:t>
            </a:r>
            <a:r>
              <a:rPr lang="en-GB" sz="4000" dirty="0"/>
              <a:t>– </a:t>
            </a:r>
            <a:r>
              <a:rPr lang="en-GB" sz="4000" dirty="0" smtClean="0"/>
              <a:t>Consultation</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105</a:t>
            </a:r>
            <a:endParaRPr lang="en-GB" sz="1100" b="1" dirty="0">
              <a:latin typeface="Arial" panose="020B0604020202020204" pitchFamily="34" charset="0"/>
              <a:cs typeface="Arial" panose="020B0604020202020204" pitchFamily="34" charset="0"/>
            </a:endParaRPr>
          </a:p>
        </p:txBody>
      </p:sp>
      <p:pic>
        <p:nvPicPr>
          <p:cNvPr id="173058" name="Picture 2" descr="Image result for benefits of consulting staf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2060848"/>
            <a:ext cx="1615455" cy="1016082"/>
          </a:xfrm>
          <a:prstGeom prst="rect">
            <a:avLst/>
          </a:prstGeom>
          <a:noFill/>
          <a:extLst>
            <a:ext uri="{909E8E84-426E-40DD-AFC4-6F175D3DCCD1}">
              <a14:hiddenFill xmlns:a14="http://schemas.microsoft.com/office/drawing/2010/main">
                <a:solidFill>
                  <a:srgbClr val="FFFFFF"/>
                </a:solidFill>
              </a14:hiddenFill>
            </a:ext>
          </a:extLst>
        </p:spPr>
      </p:pic>
      <p:pic>
        <p:nvPicPr>
          <p:cNvPr id="173060" name="Picture 4" descr="Image result for employee consultation"/>
          <p:cNvPicPr>
            <a:picLocks noChangeAspect="1" noChangeArrowheads="1"/>
          </p:cNvPicPr>
          <p:nvPr/>
        </p:nvPicPr>
        <p:blipFill rotWithShape="1">
          <a:blip r:embed="rId4">
            <a:extLst>
              <a:ext uri="{28A0092B-C50C-407E-A947-70E740481C1C}">
                <a14:useLocalDpi xmlns:a14="http://schemas.microsoft.com/office/drawing/2010/main" val="0"/>
              </a:ext>
            </a:extLst>
          </a:blip>
          <a:srcRect t="22393"/>
          <a:stretch/>
        </p:blipFill>
        <p:spPr bwMode="auto">
          <a:xfrm>
            <a:off x="7236295" y="1096426"/>
            <a:ext cx="1615455" cy="832013"/>
          </a:xfrm>
          <a:prstGeom prst="rect">
            <a:avLst/>
          </a:prstGeom>
          <a:noFill/>
          <a:extLst>
            <a:ext uri="{909E8E84-426E-40DD-AFC4-6F175D3DCCD1}">
              <a14:hiddenFill xmlns:a14="http://schemas.microsoft.com/office/drawing/2010/main">
                <a:solidFill>
                  <a:srgbClr val="FFFFFF"/>
                </a:solidFill>
              </a14:hiddenFill>
            </a:ext>
          </a:extLst>
        </p:spPr>
      </p:pic>
      <p:pic>
        <p:nvPicPr>
          <p:cNvPr id="173062" name="Picture 6" descr="Image result for employee consultation benefi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09" r="20661"/>
          <a:stretch/>
        </p:blipFill>
        <p:spPr bwMode="auto">
          <a:xfrm>
            <a:off x="7236294" y="3256963"/>
            <a:ext cx="1615455" cy="676093"/>
          </a:xfrm>
          <a:prstGeom prst="rect">
            <a:avLst/>
          </a:prstGeom>
          <a:noFill/>
          <a:extLst>
            <a:ext uri="{909E8E84-426E-40DD-AFC4-6F175D3DCCD1}">
              <a14:hiddenFill xmlns:a14="http://schemas.microsoft.com/office/drawing/2010/main">
                <a:solidFill>
                  <a:srgbClr val="FFFFFF"/>
                </a:solidFill>
              </a14:hiddenFill>
            </a:ext>
          </a:extLst>
        </p:spPr>
      </p:pic>
      <p:pic>
        <p:nvPicPr>
          <p:cNvPr id="173064" name="Picture 8" descr="Image result for employee involvement and participation"/>
          <p:cNvPicPr>
            <a:picLocks noChangeAspect="1" noChangeArrowheads="1"/>
          </p:cNvPicPr>
          <p:nvPr/>
        </p:nvPicPr>
        <p:blipFill rotWithShape="1">
          <a:blip r:embed="rId6">
            <a:extLst>
              <a:ext uri="{28A0092B-C50C-407E-A947-70E740481C1C}">
                <a14:useLocalDpi xmlns:a14="http://schemas.microsoft.com/office/drawing/2010/main" val="0"/>
              </a:ext>
            </a:extLst>
          </a:blip>
          <a:srcRect l="2630" t="1916" r="2624" b="3820"/>
          <a:stretch/>
        </p:blipFill>
        <p:spPr bwMode="auto">
          <a:xfrm>
            <a:off x="7236294" y="4122499"/>
            <a:ext cx="1615455" cy="1682765"/>
          </a:xfrm>
          <a:prstGeom prst="rect">
            <a:avLst/>
          </a:prstGeom>
          <a:noFill/>
          <a:extLst>
            <a:ext uri="{909E8E84-426E-40DD-AFC4-6F175D3DCCD1}">
              <a14:hiddenFill xmlns:a14="http://schemas.microsoft.com/office/drawing/2010/main">
                <a:solidFill>
                  <a:srgbClr val="FFFFFF"/>
                </a:solidFill>
              </a14:hiddenFill>
            </a:ext>
          </a:extLst>
        </p:spPr>
      </p:pic>
      <p:pic>
        <p:nvPicPr>
          <p:cNvPr id="173066" name="Picture 10" descr="Image result for employee involvement and participation"/>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332" t="3010" r="1420" b="28263"/>
          <a:stretch/>
        </p:blipFill>
        <p:spPr bwMode="auto">
          <a:xfrm>
            <a:off x="7236294" y="5951170"/>
            <a:ext cx="1615455" cy="646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832496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5904656" cy="5755422"/>
          </a:xfrm>
          <a:prstGeom prst="rect">
            <a:avLst/>
          </a:prstGeom>
        </p:spPr>
        <p:txBody>
          <a:bodyPr wrap="square">
            <a:spAutoFit/>
          </a:bodyPr>
          <a:lstStyle/>
          <a:p>
            <a:pPr>
              <a:buClr>
                <a:schemeClr val="accent6">
                  <a:lumMod val="50000"/>
                </a:schemeClr>
              </a:buClr>
            </a:pPr>
            <a:r>
              <a:rPr lang="en-US" sz="2300" b="1" dirty="0">
                <a:solidFill>
                  <a:srgbClr val="002060"/>
                </a:solidFill>
              </a:rPr>
              <a:t>Not consulting</a:t>
            </a:r>
          </a:p>
          <a:p>
            <a:pPr marL="360363" indent="-360363">
              <a:buClr>
                <a:schemeClr val="accent6">
                  <a:lumMod val="50000"/>
                </a:schemeClr>
              </a:buClr>
              <a:buFont typeface="Wingdings 3" panose="05040102010807070707" pitchFamily="18" charset="2"/>
              <a:buChar char=""/>
            </a:pPr>
            <a:r>
              <a:rPr lang="en-US" sz="2300" dirty="0">
                <a:solidFill>
                  <a:srgbClr val="002060"/>
                </a:solidFill>
              </a:rPr>
              <a:t>In 2003, The Accident Croup, a personal injury claims management company, became insolvent and went into administration (in common speech, it went bust). It told its 2,400 employees that they would all be made redundant by text message. The staff were so disgusted that they took away all the computer equipment when they left.</a:t>
            </a:r>
          </a:p>
          <a:p>
            <a:pPr>
              <a:buClr>
                <a:schemeClr val="accent6">
                  <a:lumMod val="50000"/>
                </a:schemeClr>
              </a:buClr>
            </a:pPr>
            <a:r>
              <a:rPr lang="en-US" sz="2300" b="1" dirty="0">
                <a:solidFill>
                  <a:srgbClr val="FF0000"/>
                </a:solidFill>
              </a:rPr>
              <a:t>Question</a:t>
            </a:r>
          </a:p>
          <a:p>
            <a:pPr marL="360363" indent="-360363">
              <a:buClr>
                <a:schemeClr val="accent6">
                  <a:lumMod val="50000"/>
                </a:schemeClr>
              </a:buClr>
              <a:buFont typeface="Wingdings 3" panose="05040102010807070707" pitchFamily="18" charset="2"/>
              <a:buChar char=""/>
            </a:pPr>
            <a:r>
              <a:rPr lang="en-US" sz="2300" dirty="0">
                <a:solidFill>
                  <a:srgbClr val="FF0000"/>
                </a:solidFill>
              </a:rPr>
              <a:t>Imagine that you are going to be asked to work a 3-day week for the next 4 months. Explain your </a:t>
            </a:r>
            <a:r>
              <a:rPr lang="en-US" sz="2300" dirty="0" smtClean="0">
                <a:solidFill>
                  <a:srgbClr val="FF0000"/>
                </a:solidFill>
              </a:rPr>
              <a:t>reaction:</a:t>
            </a:r>
          </a:p>
          <a:p>
            <a:pPr marL="811213" indent="-457200">
              <a:buClr>
                <a:schemeClr val="accent6">
                  <a:lumMod val="50000"/>
                </a:schemeClr>
              </a:buClr>
              <a:buFont typeface="+mj-lt"/>
              <a:buAutoNum type="alphaLcParenR"/>
            </a:pPr>
            <a:r>
              <a:rPr lang="en-US" sz="2300" dirty="0" smtClean="0">
                <a:solidFill>
                  <a:srgbClr val="FF0000"/>
                </a:solidFill>
              </a:rPr>
              <a:t>if </a:t>
            </a:r>
            <a:r>
              <a:rPr lang="en-US" sz="2300" dirty="0">
                <a:solidFill>
                  <a:srgbClr val="FF0000"/>
                </a:solidFill>
              </a:rPr>
              <a:t>you are consulted and </a:t>
            </a:r>
            <a:endParaRPr lang="en-US" sz="2300" dirty="0" smtClean="0">
              <a:solidFill>
                <a:srgbClr val="FF0000"/>
              </a:solidFill>
            </a:endParaRPr>
          </a:p>
          <a:p>
            <a:pPr marL="811213" indent="-457200">
              <a:buClr>
                <a:schemeClr val="accent6">
                  <a:lumMod val="50000"/>
                </a:schemeClr>
              </a:buClr>
              <a:buFont typeface="+mj-lt"/>
              <a:buAutoNum type="alphaLcParenR"/>
            </a:pPr>
            <a:r>
              <a:rPr lang="en-US" sz="2300" dirty="0" smtClean="0">
                <a:solidFill>
                  <a:srgbClr val="FF0000"/>
                </a:solidFill>
              </a:rPr>
              <a:t>if </a:t>
            </a:r>
            <a:r>
              <a:rPr lang="en-US" sz="2300" dirty="0">
                <a:solidFill>
                  <a:srgbClr val="FF0000"/>
                </a:solidFill>
              </a:rPr>
              <a:t>you are not.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20.1 </a:t>
            </a:r>
            <a:r>
              <a:rPr lang="en-GB" sz="4000" dirty="0"/>
              <a:t>– </a:t>
            </a:r>
            <a:r>
              <a:rPr lang="en-GB" sz="4000" dirty="0" smtClean="0"/>
              <a:t>Consultation</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73058" name="Picture 2" descr="Image result for benefits of consulting staf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6430" y="1148534"/>
            <a:ext cx="2595320" cy="1632393"/>
          </a:xfrm>
          <a:prstGeom prst="rect">
            <a:avLst/>
          </a:prstGeom>
          <a:noFill/>
          <a:extLst>
            <a:ext uri="{909E8E84-426E-40DD-AFC4-6F175D3DCCD1}">
              <a14:hiddenFill xmlns:a14="http://schemas.microsoft.com/office/drawing/2010/main">
                <a:solidFill>
                  <a:srgbClr val="FFFFFF"/>
                </a:solidFill>
              </a14:hiddenFill>
            </a:ext>
          </a:extLst>
        </p:spPr>
      </p:pic>
      <p:pic>
        <p:nvPicPr>
          <p:cNvPr id="173064" name="Picture 8" descr="Image result for employee involvement and participation"/>
          <p:cNvPicPr>
            <a:picLocks noChangeAspect="1" noChangeArrowheads="1"/>
          </p:cNvPicPr>
          <p:nvPr/>
        </p:nvPicPr>
        <p:blipFill rotWithShape="1">
          <a:blip r:embed="rId4">
            <a:extLst>
              <a:ext uri="{28A0092B-C50C-407E-A947-70E740481C1C}">
                <a14:useLocalDpi xmlns:a14="http://schemas.microsoft.com/office/drawing/2010/main" val="0"/>
              </a:ext>
            </a:extLst>
          </a:blip>
          <a:srcRect l="2630" t="1916" r="2624" b="3820"/>
          <a:stretch/>
        </p:blipFill>
        <p:spPr bwMode="auto">
          <a:xfrm>
            <a:off x="6256431" y="2948773"/>
            <a:ext cx="2595320" cy="2703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93468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912768"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The phrase 'throw a spanner in the works' means, literally, damaging a motor engine or gearbox by putting a foreign object into the moving parts. This could be a way of describing the disruption of production lines in car factories. The phrase is used to mean ruining a plan or deliberately causing trouble.</a:t>
            </a:r>
          </a:p>
          <a:p>
            <a:pPr marL="360363" indent="-360363">
              <a:buClr>
                <a:schemeClr val="accent6">
                  <a:lumMod val="50000"/>
                </a:schemeClr>
              </a:buClr>
              <a:buFont typeface="Wingdings 3" panose="05040102010807070707" pitchFamily="18" charset="2"/>
              <a:buChar char=""/>
            </a:pPr>
            <a:r>
              <a:rPr lang="en-US" sz="2000" dirty="0"/>
              <a:t>Long established vehicle manufacturing plants with big assembly lines have had a history of disruption and disagreement with trade unions. Assembly lines made for big increases in productivity when they were developed in the mid 20th century. But they resulted in many employees having just one or two tasks, which were repeated over and over </a:t>
            </a:r>
            <a:r>
              <a:rPr lang="en-US" sz="2000" dirty="0" smtClean="0"/>
              <a:t>again.</a:t>
            </a:r>
          </a:p>
          <a:p>
            <a:pPr marL="360363" indent="-360363">
              <a:buClr>
                <a:schemeClr val="accent6">
                  <a:lumMod val="50000"/>
                </a:schemeClr>
              </a:buClr>
              <a:buFont typeface="Wingdings 3" panose="05040102010807070707" pitchFamily="18" charset="2"/>
              <a:buChar char=""/>
            </a:pPr>
            <a:r>
              <a:rPr lang="en-US" sz="2000" dirty="0" smtClean="0"/>
              <a:t>When </a:t>
            </a:r>
            <a:r>
              <a:rPr lang="en-US" sz="2000" dirty="0"/>
              <a:t>Japanese cars began to sell well in the West, they were generally found to be more reliable than the home-produced competing cars. The entire motor vehicle industry started to rethink. In time manufacturers of all kinds of products were influenced by what followed.</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20.2 </a:t>
            </a:r>
            <a:r>
              <a:rPr lang="en-GB" sz="3200" dirty="0"/>
              <a:t>– </a:t>
            </a:r>
            <a:r>
              <a:rPr lang="en-GB" sz="3200" dirty="0" smtClean="0"/>
              <a:t>Teamwork – Organising Production</a:t>
            </a:r>
            <a:endParaRPr lang="en-GB" sz="28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75106" name="Picture 2" descr="Image result for henry ford car pl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1072739"/>
            <a:ext cx="1662733" cy="1311881"/>
          </a:xfrm>
          <a:prstGeom prst="rect">
            <a:avLst/>
          </a:prstGeom>
          <a:noFill/>
          <a:extLst>
            <a:ext uri="{909E8E84-426E-40DD-AFC4-6F175D3DCCD1}">
              <a14:hiddenFill xmlns:a14="http://schemas.microsoft.com/office/drawing/2010/main">
                <a:solidFill>
                  <a:srgbClr val="FFFFFF"/>
                </a:solidFill>
              </a14:hiddenFill>
            </a:ext>
          </a:extLst>
        </p:spPr>
      </p:pic>
      <p:pic>
        <p:nvPicPr>
          <p:cNvPr id="175108" name="Picture 4" descr="Image result for henry ford car pla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7" y="2476671"/>
            <a:ext cx="1655343" cy="931705"/>
          </a:xfrm>
          <a:prstGeom prst="rect">
            <a:avLst/>
          </a:prstGeom>
          <a:noFill/>
          <a:extLst>
            <a:ext uri="{909E8E84-426E-40DD-AFC4-6F175D3DCCD1}">
              <a14:hiddenFill xmlns:a14="http://schemas.microsoft.com/office/drawing/2010/main">
                <a:solidFill>
                  <a:srgbClr val="FFFFFF"/>
                </a:solidFill>
              </a14:hiddenFill>
            </a:ext>
          </a:extLst>
        </p:spPr>
      </p:pic>
      <p:pic>
        <p:nvPicPr>
          <p:cNvPr id="175110" name="Picture 6" descr="Image result for ford car plan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2465" b="7395"/>
          <a:stretch/>
        </p:blipFill>
        <p:spPr bwMode="auto">
          <a:xfrm>
            <a:off x="7164286" y="3501008"/>
            <a:ext cx="1655343" cy="864096"/>
          </a:xfrm>
          <a:prstGeom prst="rect">
            <a:avLst/>
          </a:prstGeom>
          <a:noFill/>
          <a:extLst>
            <a:ext uri="{909E8E84-426E-40DD-AFC4-6F175D3DCCD1}">
              <a14:hiddenFill xmlns:a14="http://schemas.microsoft.com/office/drawing/2010/main">
                <a:solidFill>
                  <a:srgbClr val="FFFFFF"/>
                </a:solidFill>
              </a14:hiddenFill>
            </a:ext>
          </a:extLst>
        </p:spPr>
      </p:pic>
      <p:pic>
        <p:nvPicPr>
          <p:cNvPr id="175112" name="Picture 8" descr="Image result for ford car plan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2462"/>
          <a:stretch/>
        </p:blipFill>
        <p:spPr bwMode="auto">
          <a:xfrm>
            <a:off x="7164285" y="4437112"/>
            <a:ext cx="1662735" cy="1011585"/>
          </a:xfrm>
          <a:prstGeom prst="rect">
            <a:avLst/>
          </a:prstGeom>
          <a:noFill/>
          <a:extLst>
            <a:ext uri="{909E8E84-426E-40DD-AFC4-6F175D3DCCD1}">
              <a14:hiddenFill xmlns:a14="http://schemas.microsoft.com/office/drawing/2010/main">
                <a:solidFill>
                  <a:srgbClr val="FFFFFF"/>
                </a:solidFill>
              </a14:hiddenFill>
            </a:ext>
          </a:extLst>
        </p:spPr>
      </p:pic>
      <p:pic>
        <p:nvPicPr>
          <p:cNvPr id="175114" name="Picture 10" descr="Image result for abandoned car plant">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64285" y="5547828"/>
            <a:ext cx="1655344" cy="110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698194"/>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5847755"/>
          </a:xfrm>
          <a:prstGeom prst="rect">
            <a:avLst/>
          </a:prstGeom>
        </p:spPr>
        <p:txBody>
          <a:bodyPr wrap="square">
            <a:spAutoFit/>
          </a:bodyPr>
          <a:lstStyle/>
          <a:p>
            <a:pPr>
              <a:buClr>
                <a:schemeClr val="accent6">
                  <a:lumMod val="50000"/>
                </a:schemeClr>
              </a:buClr>
            </a:pPr>
            <a:r>
              <a:rPr lang="en-US" sz="2160" b="1" dirty="0" smtClean="0">
                <a:solidFill>
                  <a:srgbClr val="002060"/>
                </a:solidFill>
              </a:rPr>
              <a:t>Renault</a:t>
            </a:r>
          </a:p>
          <a:p>
            <a:pPr marL="360363" indent="-360363">
              <a:buClr>
                <a:schemeClr val="accent6">
                  <a:lumMod val="50000"/>
                </a:schemeClr>
              </a:buClr>
              <a:buFont typeface="Wingdings 3" panose="05040102010807070707" pitchFamily="18" charset="2"/>
              <a:buChar char=""/>
            </a:pPr>
            <a:r>
              <a:rPr lang="en-US" sz="2160" dirty="0" smtClean="0">
                <a:solidFill>
                  <a:srgbClr val="002060"/>
                </a:solidFill>
              </a:rPr>
              <a:t>At </a:t>
            </a:r>
            <a:r>
              <a:rPr lang="en-US" sz="2160" dirty="0">
                <a:solidFill>
                  <a:srgbClr val="002060"/>
                </a:solidFill>
              </a:rPr>
              <a:t>Renault in the 1970s there was a record of spectacular conflicts, growing absenteeism and a high level of labour turnover, along with an increase in product faults that had to be rectified. This led to a form of team work. Initially assembly line workers would rotate between 2 or 3 positions. </a:t>
            </a:r>
            <a:endParaRPr lang="en-US" sz="216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160" dirty="0" smtClean="0">
                <a:solidFill>
                  <a:srgbClr val="002060"/>
                </a:solidFill>
              </a:rPr>
              <a:t>This </a:t>
            </a:r>
            <a:r>
              <a:rPr lang="en-US" sz="2160" dirty="0">
                <a:solidFill>
                  <a:srgbClr val="002060"/>
                </a:solidFill>
              </a:rPr>
              <a:t>was followed by giving small groups of workers control of the complete assembly of a mechanism, e.g. the gearbox, whilst it moved down the line. Sometimes this included preparation and rectification procedures.</a:t>
            </a:r>
          </a:p>
          <a:p>
            <a:pPr marL="360363" indent="-360363">
              <a:buClr>
                <a:schemeClr val="accent6">
                  <a:lumMod val="50000"/>
                </a:schemeClr>
              </a:buClr>
              <a:buFont typeface="Wingdings 3" panose="05040102010807070707" pitchFamily="18" charset="2"/>
              <a:buChar char=""/>
            </a:pPr>
            <a:r>
              <a:rPr lang="en-US" sz="2160" dirty="0">
                <a:solidFill>
                  <a:srgbClr val="002060"/>
                </a:solidFill>
              </a:rPr>
              <a:t>Not everyone at Renault was happy with this. The Work Study department felt that it went against the principle of having each employee </a:t>
            </a:r>
            <a:r>
              <a:rPr lang="en-US" sz="2160" dirty="0" err="1">
                <a:solidFill>
                  <a:srgbClr val="002060"/>
                </a:solidFill>
              </a:rPr>
              <a:t>specialise</a:t>
            </a:r>
            <a:r>
              <a:rPr lang="en-US" sz="2160" dirty="0">
                <a:solidFill>
                  <a:srgbClr val="002060"/>
                </a:solidFill>
              </a:rPr>
              <a:t> in one operation</a:t>
            </a:r>
            <a:r>
              <a:rPr lang="en-US" sz="2160" dirty="0" smtClean="0">
                <a:solidFill>
                  <a:srgbClr val="002060"/>
                </a:solidFill>
              </a:rPr>
              <a:t>.</a:t>
            </a:r>
            <a:endParaRPr lang="en-US" sz="216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20.2 </a:t>
            </a:r>
            <a:r>
              <a:rPr lang="en-GB" sz="3200" dirty="0"/>
              <a:t>– </a:t>
            </a:r>
            <a:r>
              <a:rPr lang="en-GB" sz="3200" dirty="0" smtClean="0"/>
              <a:t>Teamwork – Organising Production</a:t>
            </a:r>
            <a:endParaRPr lang="en-GB" sz="28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77154" name="Picture 2" descr="Image result for renault car pl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1366" y="3925918"/>
            <a:ext cx="1849107" cy="1224136"/>
          </a:xfrm>
          <a:prstGeom prst="rect">
            <a:avLst/>
          </a:prstGeom>
          <a:noFill/>
          <a:extLst>
            <a:ext uri="{909E8E84-426E-40DD-AFC4-6F175D3DCCD1}">
              <a14:hiddenFill xmlns:a14="http://schemas.microsoft.com/office/drawing/2010/main">
                <a:solidFill>
                  <a:srgbClr val="FFFFFF"/>
                </a:solidFill>
              </a14:hiddenFill>
            </a:ext>
          </a:extLst>
        </p:spPr>
      </p:pic>
      <p:pic>
        <p:nvPicPr>
          <p:cNvPr id="177156" name="Picture 4" descr="Image result for renault car pla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1365" y="5293428"/>
            <a:ext cx="1849107" cy="1231916"/>
          </a:xfrm>
          <a:prstGeom prst="rect">
            <a:avLst/>
          </a:prstGeom>
          <a:noFill/>
          <a:extLst>
            <a:ext uri="{909E8E84-426E-40DD-AFC4-6F175D3DCCD1}">
              <a14:hiddenFill xmlns:a14="http://schemas.microsoft.com/office/drawing/2010/main">
                <a:solidFill>
                  <a:srgbClr val="FFFFFF"/>
                </a:solidFill>
              </a14:hiddenFill>
            </a:ext>
          </a:extLst>
        </p:spPr>
      </p:pic>
      <p:pic>
        <p:nvPicPr>
          <p:cNvPr id="177158" name="Picture 6" descr="Image result for renault car plant 1970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1365" y="1105562"/>
            <a:ext cx="1851001" cy="1290630"/>
          </a:xfrm>
          <a:prstGeom prst="rect">
            <a:avLst/>
          </a:prstGeom>
          <a:noFill/>
          <a:extLst>
            <a:ext uri="{909E8E84-426E-40DD-AFC4-6F175D3DCCD1}">
              <a14:hiddenFill xmlns:a14="http://schemas.microsoft.com/office/drawing/2010/main">
                <a:solidFill>
                  <a:srgbClr val="FFFFFF"/>
                </a:solidFill>
              </a14:hiddenFill>
            </a:ext>
          </a:extLst>
        </p:spPr>
      </p:pic>
      <p:pic>
        <p:nvPicPr>
          <p:cNvPr id="177160" name="Picture 8" descr="Image result for renault car plant 1970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206" t="8227" r="5622" b="10999"/>
          <a:stretch/>
        </p:blipFill>
        <p:spPr bwMode="auto">
          <a:xfrm>
            <a:off x="6971364" y="2521066"/>
            <a:ext cx="1849107" cy="1263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374210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50" dirty="0" smtClean="0">
                <a:solidFill>
                  <a:srgbClr val="002060"/>
                </a:solidFill>
              </a:rPr>
              <a:t>In time, the company adapted new technologies, automating some processes whilst having small groups of employees standing by to intervene when problems arose. (Robots were gradually being introduced at this time.)</a:t>
            </a:r>
          </a:p>
          <a:p>
            <a:pPr marL="360363" indent="-360363">
              <a:buClr>
                <a:schemeClr val="accent6">
                  <a:lumMod val="50000"/>
                </a:schemeClr>
              </a:buClr>
              <a:buFont typeface="Wingdings 3" panose="05040102010807070707" pitchFamily="18" charset="2"/>
              <a:buChar char=""/>
            </a:pPr>
            <a:r>
              <a:rPr lang="en-US" sz="2250" dirty="0" smtClean="0">
                <a:solidFill>
                  <a:srgbClr val="002060"/>
                </a:solidFill>
              </a:rPr>
              <a:t>Similar </a:t>
            </a:r>
            <a:r>
              <a:rPr lang="en-US" sz="2250" dirty="0">
                <a:solidFill>
                  <a:srgbClr val="002060"/>
                </a:solidFill>
              </a:rPr>
              <a:t>trends gradually appeared in most of the Western vehicle manufacturers' plants. Often, teams were made responsible for maintaining quality assurance.</a:t>
            </a:r>
          </a:p>
          <a:p>
            <a:pPr>
              <a:buClr>
                <a:schemeClr val="accent6">
                  <a:lumMod val="50000"/>
                </a:schemeClr>
              </a:buClr>
            </a:pPr>
            <a:r>
              <a:rPr lang="en-US" sz="2250" b="1" dirty="0">
                <a:solidFill>
                  <a:srgbClr val="FF0000"/>
                </a:solidFill>
              </a:rPr>
              <a:t>Questions</a:t>
            </a:r>
          </a:p>
          <a:p>
            <a:pPr marL="457200" indent="-457200">
              <a:buClr>
                <a:schemeClr val="accent6">
                  <a:lumMod val="50000"/>
                </a:schemeClr>
              </a:buClr>
              <a:buFont typeface="+mj-lt"/>
              <a:buAutoNum type="arabicPeriod"/>
            </a:pPr>
            <a:r>
              <a:rPr lang="en-US" sz="2250" dirty="0" smtClean="0">
                <a:solidFill>
                  <a:srgbClr val="FF0000"/>
                </a:solidFill>
              </a:rPr>
              <a:t>Why </a:t>
            </a:r>
            <a:r>
              <a:rPr lang="en-US" sz="2250" dirty="0">
                <a:solidFill>
                  <a:srgbClr val="FF0000"/>
                </a:solidFill>
              </a:rPr>
              <a:t>did production systems where each employee specialised in one task cause problems?</a:t>
            </a:r>
          </a:p>
          <a:p>
            <a:pPr marL="457200" indent="-457200">
              <a:buClr>
                <a:schemeClr val="accent6">
                  <a:lumMod val="50000"/>
                </a:schemeClr>
              </a:buClr>
              <a:buFont typeface="+mj-lt"/>
              <a:buAutoNum type="arabicPeriod"/>
            </a:pPr>
            <a:r>
              <a:rPr lang="en-US" sz="2250" dirty="0" smtClean="0">
                <a:solidFill>
                  <a:srgbClr val="FF0000"/>
                </a:solidFill>
              </a:rPr>
              <a:t>Explain </a:t>
            </a:r>
            <a:r>
              <a:rPr lang="en-US" sz="2250" dirty="0">
                <a:solidFill>
                  <a:srgbClr val="FF0000"/>
                </a:solidFill>
              </a:rPr>
              <a:t>why teamwork has been associated with a trend towards higher quality and reliability in consumer products.</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20.2 </a:t>
            </a:r>
            <a:r>
              <a:rPr lang="en-GB" sz="3200" dirty="0"/>
              <a:t>– </a:t>
            </a:r>
            <a:r>
              <a:rPr lang="en-GB" sz="3200" dirty="0" smtClean="0"/>
              <a:t>Teamwork – Organising Production</a:t>
            </a:r>
            <a:endParaRPr lang="en-GB" sz="28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77154" name="Picture 2" descr="Image result for renault car pla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1366" y="3925918"/>
            <a:ext cx="1849107" cy="1224136"/>
          </a:xfrm>
          <a:prstGeom prst="rect">
            <a:avLst/>
          </a:prstGeom>
          <a:noFill/>
          <a:extLst>
            <a:ext uri="{909E8E84-426E-40DD-AFC4-6F175D3DCCD1}">
              <a14:hiddenFill xmlns:a14="http://schemas.microsoft.com/office/drawing/2010/main">
                <a:solidFill>
                  <a:srgbClr val="FFFFFF"/>
                </a:solidFill>
              </a14:hiddenFill>
            </a:ext>
          </a:extLst>
        </p:spPr>
      </p:pic>
      <p:pic>
        <p:nvPicPr>
          <p:cNvPr id="177156" name="Picture 4" descr="Image result for renault car pla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1365" y="5293428"/>
            <a:ext cx="1849107" cy="1231916"/>
          </a:xfrm>
          <a:prstGeom prst="rect">
            <a:avLst/>
          </a:prstGeom>
          <a:noFill/>
          <a:extLst>
            <a:ext uri="{909E8E84-426E-40DD-AFC4-6F175D3DCCD1}">
              <a14:hiddenFill xmlns:a14="http://schemas.microsoft.com/office/drawing/2010/main">
                <a:solidFill>
                  <a:srgbClr val="FFFFFF"/>
                </a:solidFill>
              </a14:hiddenFill>
            </a:ext>
          </a:extLst>
        </p:spPr>
      </p:pic>
      <p:pic>
        <p:nvPicPr>
          <p:cNvPr id="177158" name="Picture 6" descr="Image result for renault car plant 1970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1365" y="1105562"/>
            <a:ext cx="1851001" cy="1290630"/>
          </a:xfrm>
          <a:prstGeom prst="rect">
            <a:avLst/>
          </a:prstGeom>
          <a:noFill/>
          <a:extLst>
            <a:ext uri="{909E8E84-426E-40DD-AFC4-6F175D3DCCD1}">
              <a14:hiddenFill xmlns:a14="http://schemas.microsoft.com/office/drawing/2010/main">
                <a:solidFill>
                  <a:srgbClr val="FFFFFF"/>
                </a:solidFill>
              </a14:hiddenFill>
            </a:ext>
          </a:extLst>
        </p:spPr>
      </p:pic>
      <p:pic>
        <p:nvPicPr>
          <p:cNvPr id="177160" name="Picture 8" descr="Image result for renault car plant 1970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206" t="8227" r="5622" b="10999"/>
          <a:stretch/>
        </p:blipFill>
        <p:spPr bwMode="auto">
          <a:xfrm>
            <a:off x="6971364" y="2521066"/>
            <a:ext cx="1849107" cy="1263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288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The principal function of </a:t>
            </a:r>
            <a:r>
              <a:rPr lang="en-US" sz="2200" b="1" dirty="0">
                <a:solidFill>
                  <a:srgbClr val="FF0000"/>
                </a:solidFill>
              </a:rPr>
              <a:t>team work </a:t>
            </a:r>
            <a:r>
              <a:rPr lang="en-US" sz="2200" dirty="0"/>
              <a:t>is to improve the quality of work whilst increasing productivity, by being better organised and getting together to solve problems. This was made possible by having fewer operatives on the assembly line and fewer replacement operatives. Quality control and replacement of defective parts, as well as cleaning, were kept within the group. </a:t>
            </a:r>
            <a:endParaRPr lang="en-US" sz="2200" dirty="0" smtClean="0"/>
          </a:p>
          <a:p>
            <a:pPr marL="360363" indent="-360363">
              <a:buClr>
                <a:schemeClr val="accent6">
                  <a:lumMod val="50000"/>
                </a:schemeClr>
              </a:buClr>
              <a:buFont typeface="Wingdings 3" panose="05040102010807070707" pitchFamily="18" charset="2"/>
              <a:buChar char=""/>
            </a:pPr>
            <a:r>
              <a:rPr lang="en-US" sz="2200" dirty="0" smtClean="0"/>
              <a:t>Workers </a:t>
            </a:r>
            <a:r>
              <a:rPr lang="en-US" sz="2200" dirty="0"/>
              <a:t>would become skilled in a wider range of tasks and would develop greater pride in their work; there would be fewer </a:t>
            </a:r>
            <a:r>
              <a:rPr lang="en-US" sz="2200" dirty="0" smtClean="0"/>
              <a:t>disagreements.</a:t>
            </a:r>
          </a:p>
          <a:p>
            <a:pPr marL="360363" indent="-360363">
              <a:buClr>
                <a:schemeClr val="accent6">
                  <a:lumMod val="50000"/>
                </a:schemeClr>
              </a:buClr>
              <a:buFont typeface="Wingdings 3" panose="05040102010807070707" pitchFamily="18" charset="2"/>
              <a:buChar char=""/>
            </a:pPr>
            <a:r>
              <a:rPr lang="en-US" sz="2200" dirty="0" smtClean="0"/>
              <a:t>This </a:t>
            </a:r>
            <a:r>
              <a:rPr lang="en-US" sz="2200" dirty="0"/>
              <a:t>has worked well for many businesses but introducing new ways of working entails very careful planning and willingness to accept change. This kind of </a:t>
            </a:r>
            <a:r>
              <a:rPr lang="en-US" sz="2200" dirty="0" err="1"/>
              <a:t>reorganisation</a:t>
            </a:r>
            <a:r>
              <a:rPr lang="en-US" sz="2200" dirty="0"/>
              <a:t> cannot be adopted lightly. </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20.2 </a:t>
            </a:r>
            <a:r>
              <a:rPr lang="en-GB" sz="3200" dirty="0"/>
              <a:t>– </a:t>
            </a:r>
            <a:r>
              <a:rPr lang="en-GB" sz="3200" dirty="0" smtClean="0"/>
              <a:t>Teamwork – Organising Production</a:t>
            </a:r>
            <a:endParaRPr lang="en-GB" sz="28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78178" name="Picture 2" descr="Image result for teamwork quot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868" r="18775" b="22271"/>
          <a:stretch/>
        </p:blipFill>
        <p:spPr bwMode="auto">
          <a:xfrm>
            <a:off x="6971364" y="1052736"/>
            <a:ext cx="1849107" cy="1434554"/>
          </a:xfrm>
          <a:prstGeom prst="rect">
            <a:avLst/>
          </a:prstGeom>
          <a:noFill/>
          <a:extLst>
            <a:ext uri="{909E8E84-426E-40DD-AFC4-6F175D3DCCD1}">
              <a14:hiddenFill xmlns:a14="http://schemas.microsoft.com/office/drawing/2010/main">
                <a:solidFill>
                  <a:srgbClr val="FFFFFF"/>
                </a:solidFill>
              </a14:hiddenFill>
            </a:ext>
          </a:extLst>
        </p:spPr>
      </p:pic>
      <p:pic>
        <p:nvPicPr>
          <p:cNvPr id="178180" name="Picture 4" descr="Image result for teamwork quotes"/>
          <p:cNvPicPr>
            <a:picLocks noChangeAspect="1" noChangeArrowheads="1"/>
          </p:cNvPicPr>
          <p:nvPr/>
        </p:nvPicPr>
        <p:blipFill rotWithShape="1">
          <a:blip r:embed="rId4">
            <a:extLst>
              <a:ext uri="{28A0092B-C50C-407E-A947-70E740481C1C}">
                <a14:useLocalDpi xmlns:a14="http://schemas.microsoft.com/office/drawing/2010/main" val="0"/>
              </a:ext>
            </a:extLst>
          </a:blip>
          <a:srcRect l="27733" t="10548" r="29126" b="14469"/>
          <a:stretch/>
        </p:blipFill>
        <p:spPr bwMode="auto">
          <a:xfrm>
            <a:off x="6951839" y="2564904"/>
            <a:ext cx="1868632" cy="3247860"/>
          </a:xfrm>
          <a:prstGeom prst="rect">
            <a:avLst/>
          </a:prstGeom>
          <a:noFill/>
          <a:extLst>
            <a:ext uri="{909E8E84-426E-40DD-AFC4-6F175D3DCCD1}">
              <a14:hiddenFill xmlns:a14="http://schemas.microsoft.com/office/drawing/2010/main">
                <a:solidFill>
                  <a:srgbClr val="FFFFFF"/>
                </a:solidFill>
              </a14:hiddenFill>
            </a:ext>
          </a:extLst>
        </p:spPr>
      </p:pic>
      <p:pic>
        <p:nvPicPr>
          <p:cNvPr id="178182" name="Picture 6" descr="Image result for teamwork quot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92" t="10352" r="579" b="22311"/>
          <a:stretch/>
        </p:blipFill>
        <p:spPr bwMode="auto">
          <a:xfrm>
            <a:off x="6948264" y="5877272"/>
            <a:ext cx="1872207" cy="7415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40425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912768"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There are two aspects to </a:t>
            </a:r>
            <a:r>
              <a:rPr lang="en-US" sz="1900" b="1" dirty="0">
                <a:solidFill>
                  <a:srgbClr val="FF0000"/>
                </a:solidFill>
              </a:rPr>
              <a:t>flexible working</a:t>
            </a:r>
            <a:r>
              <a:rPr lang="en-US" sz="1900" dirty="0"/>
              <a:t>:</a:t>
            </a:r>
          </a:p>
          <a:p>
            <a:pPr marL="720725" indent="-360363">
              <a:buClr>
                <a:schemeClr val="accent6">
                  <a:lumMod val="50000"/>
                </a:schemeClr>
              </a:buClr>
              <a:buFont typeface="Arial" panose="020B0604020202020204" pitchFamily="34" charset="0"/>
              <a:buChar char="•"/>
            </a:pPr>
            <a:r>
              <a:rPr lang="en-US" sz="1900" dirty="0" smtClean="0"/>
              <a:t>Being </a:t>
            </a:r>
            <a:r>
              <a:rPr lang="en-US" sz="1900" dirty="0"/>
              <a:t>prepared to take on a range of different tasks within the production process.</a:t>
            </a:r>
          </a:p>
          <a:p>
            <a:pPr marL="720725" indent="-360363">
              <a:buClr>
                <a:schemeClr val="accent6">
                  <a:lumMod val="50000"/>
                </a:schemeClr>
              </a:buClr>
              <a:buFont typeface="Arial" panose="020B0604020202020204" pitchFamily="34" charset="0"/>
              <a:buChar char="•"/>
            </a:pPr>
            <a:r>
              <a:rPr lang="en-US" sz="1900" dirty="0" smtClean="0"/>
              <a:t>Accepting </a:t>
            </a:r>
            <a:r>
              <a:rPr lang="en-US" sz="1900" dirty="0"/>
              <a:t>a range of employment patterns, including part-time as well as full-time, temporary as well as permanent jobs, and varying the hours worked to suit the situation.</a:t>
            </a:r>
          </a:p>
          <a:p>
            <a:pPr marL="360363" indent="-360363">
              <a:buClr>
                <a:schemeClr val="accent6">
                  <a:lumMod val="50000"/>
                </a:schemeClr>
              </a:buClr>
              <a:buFont typeface="Wingdings 3" panose="05040102010807070707" pitchFamily="18" charset="2"/>
              <a:buChar char=""/>
            </a:pPr>
            <a:r>
              <a:rPr lang="en-US" sz="1900" dirty="0"/>
              <a:t>In a flexible workforce, many employees will be </a:t>
            </a:r>
            <a:r>
              <a:rPr lang="en-US" sz="1900" b="1" dirty="0" err="1">
                <a:solidFill>
                  <a:srgbClr val="FF0000"/>
                </a:solidFill>
              </a:rPr>
              <a:t>multiskilled</a:t>
            </a:r>
            <a:r>
              <a:rPr lang="en-US" sz="1900" dirty="0"/>
              <a:t>. They will be able to carry out a number of different processes. They may have a good understanding of the equipment they work with and be able to do minor repairs when needed. </a:t>
            </a:r>
            <a:r>
              <a:rPr lang="en-US" sz="1900" dirty="0" smtClean="0"/>
              <a:t>They </a:t>
            </a:r>
            <a:r>
              <a:rPr lang="en-US" sz="1900" dirty="0"/>
              <a:t>will probably have had some recent training to help them get used to new technologies. They are likely to be familiar with lean production methods.</a:t>
            </a:r>
          </a:p>
          <a:p>
            <a:pPr marL="360363" indent="-360363">
              <a:buClr>
                <a:schemeClr val="accent6">
                  <a:lumMod val="50000"/>
                </a:schemeClr>
              </a:buClr>
              <a:buFont typeface="Wingdings 3" panose="05040102010807070707" pitchFamily="18" charset="2"/>
              <a:buChar char=""/>
            </a:pPr>
            <a:r>
              <a:rPr lang="en-US" sz="1900" dirty="0" smtClean="0"/>
              <a:t>This approach will fit neatly with delegation, empowerment, team work and quality assurance. For many businesses, it has helped to increase productivity because it encourages employees to adapt readily to changing circumstances. It may also be associated with a </a:t>
            </a:r>
            <a:r>
              <a:rPr lang="en-US" sz="1900" b="1" dirty="0" smtClean="0">
                <a:solidFill>
                  <a:srgbClr val="FF0000"/>
                </a:solidFill>
              </a:rPr>
              <a:t>decentralised</a:t>
            </a:r>
            <a:r>
              <a:rPr lang="en-US" sz="1900" dirty="0" smtClean="0">
                <a:solidFill>
                  <a:srgbClr val="FF0000"/>
                </a:solidFill>
              </a:rPr>
              <a:t> </a:t>
            </a:r>
            <a:r>
              <a:rPr lang="en-US" sz="1900" dirty="0" smtClean="0"/>
              <a:t>approach.</a:t>
            </a:r>
            <a:endParaRPr lang="en-US" sz="190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Working - Multiskilling</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107</a:t>
            </a:r>
            <a:endParaRPr lang="en-GB" sz="1100" b="1" dirty="0">
              <a:latin typeface="Arial" panose="020B0604020202020204" pitchFamily="34" charset="0"/>
              <a:cs typeface="Arial" panose="020B0604020202020204" pitchFamily="34" charset="0"/>
            </a:endParaRPr>
          </a:p>
        </p:txBody>
      </p:sp>
      <p:pic>
        <p:nvPicPr>
          <p:cNvPr id="9" name="Picture 4" descr="Image result for benefits of flexible work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861" t="11650" r="5198" b="6193"/>
          <a:stretch/>
        </p:blipFill>
        <p:spPr bwMode="auto">
          <a:xfrm>
            <a:off x="7205174" y="1052737"/>
            <a:ext cx="1650412" cy="4032448"/>
          </a:xfrm>
          <a:prstGeom prst="rect">
            <a:avLst/>
          </a:prstGeom>
          <a:noFill/>
          <a:extLst>
            <a:ext uri="{909E8E84-426E-40DD-AFC4-6F175D3DCCD1}">
              <a14:hiddenFill xmlns:a14="http://schemas.microsoft.com/office/drawing/2010/main">
                <a:solidFill>
                  <a:srgbClr val="FFFFFF"/>
                </a:solidFill>
              </a14:hiddenFill>
            </a:ext>
          </a:extLst>
        </p:spPr>
      </p:pic>
      <p:pic>
        <p:nvPicPr>
          <p:cNvPr id="181252" name="Picture 4" descr="Image result for benefits of flexible work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30" t="2114" r="2772" b="11448"/>
          <a:stretch/>
        </p:blipFill>
        <p:spPr bwMode="auto">
          <a:xfrm>
            <a:off x="7205174" y="5301208"/>
            <a:ext cx="1650412" cy="693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57444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2677656"/>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Some </a:t>
            </a:r>
            <a:r>
              <a:rPr lang="en-US" sz="2100" dirty="0"/>
              <a:t>businesses want to move from a taller to a flatter hierarchy, which means </a:t>
            </a:r>
            <a:r>
              <a:rPr lang="en-US" sz="2100" b="1" dirty="0">
                <a:solidFill>
                  <a:srgbClr val="FF0000"/>
                </a:solidFill>
              </a:rPr>
              <a:t>delayering</a:t>
            </a:r>
            <a:r>
              <a:rPr lang="en-US" sz="2100" dirty="0"/>
              <a:t>. In other words, a whole layer will be removed from the hierarchy, usually people who might be seen as middle managers. </a:t>
            </a:r>
            <a:endParaRPr lang="en-US" sz="2100" dirty="0" smtClean="0"/>
          </a:p>
          <a:p>
            <a:pPr marL="360363" indent="-360363">
              <a:buClr>
                <a:schemeClr val="accent6">
                  <a:lumMod val="50000"/>
                </a:schemeClr>
              </a:buClr>
              <a:buFont typeface="Wingdings 3" panose="05040102010807070707" pitchFamily="18" charset="2"/>
              <a:buChar char=""/>
            </a:pPr>
            <a:r>
              <a:rPr lang="en-US" sz="2100" dirty="0" smtClean="0"/>
              <a:t>This </a:t>
            </a:r>
            <a:r>
              <a:rPr lang="en-US" sz="2100" dirty="0"/>
              <a:t>will often require a degree of flexibility and some multiskilling, as responsibilities are redistributed amongst the workforce.</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Working - Multiskilling</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107</a:t>
            </a:r>
            <a:endParaRPr lang="en-GB" sz="1100" b="1" dirty="0">
              <a:latin typeface="Arial" panose="020B0604020202020204" pitchFamily="34" charset="0"/>
              <a:cs typeface="Arial" panose="020B0604020202020204" pitchFamily="34" charset="0"/>
            </a:endParaRPr>
          </a:p>
        </p:txBody>
      </p:sp>
      <p:sp>
        <p:nvSpPr>
          <p:cNvPr id="7" name="Text Box 2"/>
          <p:cNvSpPr txBox="1">
            <a:spLocks noChangeArrowheads="1"/>
          </p:cNvSpPr>
          <p:nvPr/>
        </p:nvSpPr>
        <p:spPr bwMode="auto">
          <a:xfrm>
            <a:off x="323528" y="3861174"/>
            <a:ext cx="6480720" cy="2808186"/>
          </a:xfrm>
          <a:prstGeom prst="rect">
            <a:avLst/>
          </a:prstGeom>
          <a:solidFill>
            <a:schemeClr val="accent6">
              <a:lumMod val="60000"/>
              <a:lumOff val="40000"/>
            </a:schemeClr>
          </a:solidFill>
          <a:ln w="50800">
            <a:solidFill>
              <a:srgbClr val="002060"/>
            </a:solidFill>
          </a:ln>
        </p:spPr>
        <p:txBody>
          <a:bodyPr vert="horz" wrap="square" lIns="72000" tIns="72000" rIns="72000" bIns="72000" numCol="1" anchor="t" anchorCtr="0" compatLnSpc="1">
            <a:prstTxWarp prst="textNoShape">
              <a:avLst/>
            </a:prstTxWarp>
            <a:spAutoFit/>
          </a:bodyPr>
          <a:lstStyle/>
          <a:p>
            <a:pPr lvl="0" algn="just" eaLnBrk="0" hangingPunct="0">
              <a:lnSpc>
                <a:spcPct val="103000"/>
              </a:lnSpc>
            </a:pPr>
            <a:r>
              <a:rPr lang="en-US" altLang="en-US" sz="2100" b="1" dirty="0">
                <a:solidFill>
                  <a:srgbClr val="000000"/>
                </a:solidFill>
                <a:latin typeface="Arial" panose="020B0604020202020204" pitchFamily="34" charset="0"/>
                <a:ea typeface="Arial" panose="020B0604020202020204" pitchFamily="34" charset="0"/>
                <a:cs typeface="Arial" panose="020B0604020202020204" pitchFamily="34" charset="0"/>
              </a:rPr>
              <a:t>Flexible working </a:t>
            </a:r>
            <a:r>
              <a:rPr lang="en-US" altLang="en-US" sz="2100" dirty="0">
                <a:solidFill>
                  <a:srgbClr val="000000"/>
                </a:solidFill>
                <a:latin typeface="Arial" panose="020B0604020202020204" pitchFamily="34" charset="0"/>
                <a:ea typeface="Arial" panose="020B0604020202020204" pitchFamily="34" charset="0"/>
                <a:cs typeface="Arial" panose="020B0604020202020204" pitchFamily="34" charset="0"/>
              </a:rPr>
              <a:t>can mean being prepared to take on a number of different tasks, and also, being able and willing to work irregular hours, part time or temporarily.</a:t>
            </a:r>
          </a:p>
          <a:p>
            <a:pPr lvl="0" algn="just" eaLnBrk="0" hangingPunct="0">
              <a:lnSpc>
                <a:spcPct val="103000"/>
              </a:lnSpc>
            </a:pPr>
            <a:r>
              <a:rPr lang="en-US" altLang="en-US" sz="2100" b="1" dirty="0">
                <a:solidFill>
                  <a:srgbClr val="000000"/>
                </a:solidFill>
                <a:latin typeface="Arial" panose="020B0604020202020204" pitchFamily="34" charset="0"/>
                <a:ea typeface="Arial" panose="020B0604020202020204" pitchFamily="34" charset="0"/>
                <a:cs typeface="Arial" panose="020B0604020202020204" pitchFamily="34" charset="0"/>
              </a:rPr>
              <a:t>Multiskilling</a:t>
            </a:r>
            <a:r>
              <a:rPr lang="en-US" altLang="en-US" sz="2100" dirty="0">
                <a:solidFill>
                  <a:srgbClr val="000000"/>
                </a:solidFill>
                <a:latin typeface="Arial" panose="020B0604020202020204" pitchFamily="34" charset="0"/>
                <a:ea typeface="Arial" panose="020B0604020202020204" pitchFamily="34" charset="0"/>
                <a:cs typeface="Arial" panose="020B0604020202020204" pitchFamily="34" charset="0"/>
              </a:rPr>
              <a:t> involves employees in being trained to undertake a range of different </a:t>
            </a:r>
            <a:r>
              <a:rPr lang="en-US" altLang="en-US" sz="2100" dirty="0" smtClean="0">
                <a:solidFill>
                  <a:srgbClr val="000000"/>
                </a:solidFill>
                <a:latin typeface="Arial" panose="020B0604020202020204" pitchFamily="34" charset="0"/>
                <a:ea typeface="Arial" panose="020B0604020202020204" pitchFamily="34" charset="0"/>
                <a:cs typeface="Arial" panose="020B0604020202020204" pitchFamily="34" charset="0"/>
              </a:rPr>
              <a:t>processes.</a:t>
            </a:r>
          </a:p>
          <a:p>
            <a:pPr lvl="0" algn="just" eaLnBrk="0" hangingPunct="0">
              <a:lnSpc>
                <a:spcPct val="103000"/>
              </a:lnSpc>
            </a:pPr>
            <a:r>
              <a:rPr lang="en-US" altLang="en-US" sz="2100" b="1" dirty="0" smtClean="0">
                <a:solidFill>
                  <a:srgbClr val="000000"/>
                </a:solidFill>
                <a:latin typeface="Arial" panose="020B0604020202020204" pitchFamily="34" charset="0"/>
                <a:ea typeface="Arial" panose="020B0604020202020204" pitchFamily="34" charset="0"/>
                <a:cs typeface="Arial" panose="020B0604020202020204" pitchFamily="34" charset="0"/>
              </a:rPr>
              <a:t>Delayering</a:t>
            </a:r>
            <a:r>
              <a:rPr lang="en-US" altLang="en-US" sz="2100" dirty="0" smtClean="0">
                <a:solidFill>
                  <a:srgbClr val="000000"/>
                </a:solidFill>
                <a:latin typeface="Arial" panose="020B0604020202020204" pitchFamily="34" charset="0"/>
                <a:ea typeface="Arial" panose="020B0604020202020204" pitchFamily="34" charset="0"/>
                <a:cs typeface="Arial" panose="020B0604020202020204" pitchFamily="34" charset="0"/>
              </a:rPr>
              <a:t> </a:t>
            </a:r>
            <a:r>
              <a:rPr lang="en-US" altLang="en-US" sz="2100" dirty="0">
                <a:solidFill>
                  <a:srgbClr val="000000"/>
                </a:solidFill>
                <a:latin typeface="Arial" panose="020B0604020202020204" pitchFamily="34" charset="0"/>
                <a:ea typeface="Arial" panose="020B0604020202020204" pitchFamily="34" charset="0"/>
                <a:cs typeface="Arial" panose="020B0604020202020204" pitchFamily="34" charset="0"/>
              </a:rPr>
              <a:t>means moving to a flatter management structure by removing a layer from the hierarchy.</a:t>
            </a:r>
          </a:p>
        </p:txBody>
      </p:sp>
      <p:pic>
        <p:nvPicPr>
          <p:cNvPr id="180226" name="Picture 2" descr="Image result for benefits of flexible working"/>
          <p:cNvPicPr>
            <a:picLocks noChangeAspect="1" noChangeArrowheads="1"/>
          </p:cNvPicPr>
          <p:nvPr/>
        </p:nvPicPr>
        <p:blipFill rotWithShape="1">
          <a:blip r:embed="rId3">
            <a:extLst>
              <a:ext uri="{28A0092B-C50C-407E-A947-70E740481C1C}">
                <a14:useLocalDpi xmlns:a14="http://schemas.microsoft.com/office/drawing/2010/main" val="0"/>
              </a:ext>
            </a:extLst>
          </a:blip>
          <a:srcRect t="8894"/>
          <a:stretch/>
        </p:blipFill>
        <p:spPr bwMode="auto">
          <a:xfrm>
            <a:off x="7020272" y="1109067"/>
            <a:ext cx="1830710" cy="3081965"/>
          </a:xfrm>
          <a:prstGeom prst="rect">
            <a:avLst/>
          </a:prstGeom>
          <a:noFill/>
          <a:extLst>
            <a:ext uri="{909E8E84-426E-40DD-AFC4-6F175D3DCCD1}">
              <a14:hiddenFill xmlns:a14="http://schemas.microsoft.com/office/drawing/2010/main">
                <a:solidFill>
                  <a:srgbClr val="FFFFFF"/>
                </a:solidFill>
              </a14:hiddenFill>
            </a:ext>
          </a:extLst>
        </p:spPr>
      </p:pic>
      <p:pic>
        <p:nvPicPr>
          <p:cNvPr id="180228" name="Picture 4" descr="Image result for benefits of flexible work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861" t="11650" r="5198" b="44097"/>
          <a:stretch/>
        </p:blipFill>
        <p:spPr bwMode="auto">
          <a:xfrm>
            <a:off x="7100704" y="4281938"/>
            <a:ext cx="1763306" cy="2320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064081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Working - Multiskilling</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106</a:t>
            </a:r>
            <a:endParaRPr lang="en-GB" sz="1100" b="1" dirty="0">
              <a:latin typeface="Arial" panose="020B0604020202020204" pitchFamily="34" charset="0"/>
              <a:cs typeface="Arial" panose="020B0604020202020204" pitchFamily="34" charset="0"/>
            </a:endParaRPr>
          </a:p>
        </p:txBody>
      </p:sp>
      <p:pic>
        <p:nvPicPr>
          <p:cNvPr id="182274" name="Picture 2" descr="Image result for benefits of flexible work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20" t="3306" r="2502" b="7445"/>
          <a:stretch/>
        </p:blipFill>
        <p:spPr bwMode="auto">
          <a:xfrm>
            <a:off x="323528" y="1052737"/>
            <a:ext cx="8568952"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76930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8640960" cy="5909310"/>
          </a:xfrm>
          <a:prstGeom prst="rect">
            <a:avLst/>
          </a:prstGeom>
        </p:spPr>
        <p:txBody>
          <a:bodyPr wrap="square">
            <a:spAutoFit/>
          </a:bodyPr>
          <a:lstStyle/>
          <a:p>
            <a:pPr>
              <a:buClr>
                <a:schemeClr val="accent6">
                  <a:lumMod val="50000"/>
                </a:schemeClr>
              </a:buClr>
            </a:pPr>
            <a:r>
              <a:rPr lang="en-US" sz="1760" b="1" dirty="0">
                <a:solidFill>
                  <a:srgbClr val="002060"/>
                </a:solidFill>
              </a:rPr>
              <a:t>Buoyant Upholstery</a:t>
            </a:r>
          </a:p>
          <a:p>
            <a:pPr marL="360363" indent="-360363">
              <a:buClr>
                <a:schemeClr val="accent6">
                  <a:lumMod val="50000"/>
                </a:schemeClr>
              </a:buClr>
              <a:buFont typeface="Wingdings 3" panose="05040102010807070707" pitchFamily="18" charset="2"/>
              <a:buChar char=""/>
            </a:pPr>
            <a:r>
              <a:rPr lang="en-US" sz="1760" dirty="0">
                <a:solidFill>
                  <a:srgbClr val="002060"/>
                </a:solidFill>
              </a:rPr>
              <a:t>Mike </a:t>
            </a:r>
            <a:r>
              <a:rPr lang="en-US" sz="1760" dirty="0" err="1">
                <a:solidFill>
                  <a:srgbClr val="002060"/>
                </a:solidFill>
              </a:rPr>
              <a:t>Aramayo</a:t>
            </a:r>
            <a:r>
              <a:rPr lang="en-US" sz="1760" dirty="0">
                <a:solidFill>
                  <a:srgbClr val="002060"/>
                </a:solidFill>
              </a:rPr>
              <a:t> had been Managing Director of </a:t>
            </a:r>
            <a:r>
              <a:rPr lang="en-US" sz="1760" dirty="0" smtClean="0">
                <a:solidFill>
                  <a:srgbClr val="002060"/>
                </a:solidFill>
              </a:rPr>
              <a:t/>
            </a:r>
            <a:br>
              <a:rPr lang="en-US" sz="1760" dirty="0" smtClean="0">
                <a:solidFill>
                  <a:srgbClr val="002060"/>
                </a:solidFill>
              </a:rPr>
            </a:br>
            <a:r>
              <a:rPr lang="en-US" sz="1760" dirty="0" smtClean="0">
                <a:solidFill>
                  <a:srgbClr val="002060"/>
                </a:solidFill>
              </a:rPr>
              <a:t>Buoyant </a:t>
            </a:r>
            <a:r>
              <a:rPr lang="en-US" sz="1760" dirty="0">
                <a:solidFill>
                  <a:srgbClr val="002060"/>
                </a:solidFill>
              </a:rPr>
              <a:t>Upholstery for five years, during which time </a:t>
            </a:r>
            <a:r>
              <a:rPr lang="en-US" sz="1760" dirty="0" smtClean="0">
                <a:solidFill>
                  <a:srgbClr val="002060"/>
                </a:solidFill>
              </a:rPr>
              <a:t/>
            </a:r>
            <a:br>
              <a:rPr lang="en-US" sz="1760" dirty="0" smtClean="0">
                <a:solidFill>
                  <a:srgbClr val="002060"/>
                </a:solidFill>
              </a:rPr>
            </a:br>
            <a:r>
              <a:rPr lang="en-US" sz="1760" dirty="0" smtClean="0">
                <a:solidFill>
                  <a:srgbClr val="002060"/>
                </a:solidFill>
              </a:rPr>
              <a:t>he </a:t>
            </a:r>
            <a:r>
              <a:rPr lang="en-US" sz="1760" dirty="0">
                <a:solidFill>
                  <a:srgbClr val="002060"/>
                </a:solidFill>
              </a:rPr>
              <a:t>had eliminated losses and moved the company into profit. Sales and profits had increased but margins were very tight and competition was fierce. A series of meetings at Board level led him to believe that he needed to cut costs further.</a:t>
            </a:r>
          </a:p>
          <a:p>
            <a:pPr marL="360363" indent="-360363">
              <a:buClr>
                <a:schemeClr val="accent6">
                  <a:lumMod val="50000"/>
                </a:schemeClr>
              </a:buClr>
              <a:buFont typeface="Wingdings 3" panose="05040102010807070707" pitchFamily="18" charset="2"/>
              <a:buChar char=""/>
            </a:pPr>
            <a:r>
              <a:rPr lang="en-US" sz="1760" dirty="0">
                <a:solidFill>
                  <a:srgbClr val="002060"/>
                </a:solidFill>
              </a:rPr>
              <a:t>Buoyant already had a flexible workforce, bringing temporary overseas workers into the UK at busy times of the year, and Mike didn't think there was much room for increased efficiency in the production area. The company had seven directors, all but one of them with over 20 years experience in the furniture business; each director had his or her own team. Mike wanted to delayer but instead of removing a complete level across the firm he decided to amalgamate four areas into two, combining the sales department with the commercial department, and the design department with the development department.</a:t>
            </a:r>
          </a:p>
          <a:p>
            <a:pPr marL="360363" indent="-360363">
              <a:buClr>
                <a:schemeClr val="accent6">
                  <a:lumMod val="50000"/>
                </a:schemeClr>
              </a:buClr>
              <a:buFont typeface="Wingdings 3" panose="05040102010807070707" pitchFamily="18" charset="2"/>
              <a:buChar char=""/>
            </a:pPr>
            <a:r>
              <a:rPr lang="en-US" sz="1760" dirty="0">
                <a:solidFill>
                  <a:srgbClr val="002060"/>
                </a:solidFill>
              </a:rPr>
              <a:t>Two of the directors were made redundant (one was happy to go; after 35 years service he got a bumper payout) but the other director was not so happy. Ten other management and administration posts went as well. Cost savings were apparent immediately but the training budget increased </a:t>
            </a:r>
            <a:r>
              <a:rPr lang="en-US" sz="1760" dirty="0" smtClean="0">
                <a:solidFill>
                  <a:srgbClr val="002060"/>
                </a:solidFill>
              </a:rPr>
              <a:t/>
            </a:r>
            <a:br>
              <a:rPr lang="en-US" sz="1760" dirty="0" smtClean="0">
                <a:solidFill>
                  <a:srgbClr val="002060"/>
                </a:solidFill>
              </a:rPr>
            </a:br>
            <a:r>
              <a:rPr lang="en-US" sz="1760" dirty="0" smtClean="0">
                <a:solidFill>
                  <a:srgbClr val="002060"/>
                </a:solidFill>
              </a:rPr>
              <a:t>as </a:t>
            </a:r>
            <a:r>
              <a:rPr lang="en-US" sz="1760" dirty="0">
                <a:solidFill>
                  <a:srgbClr val="002060"/>
                </a:solidFill>
              </a:rPr>
              <a:t>teams were amalgamated. Some employees' </a:t>
            </a:r>
            <a:r>
              <a:rPr lang="en-US" sz="1760" dirty="0" smtClean="0">
                <a:solidFill>
                  <a:srgbClr val="002060"/>
                </a:solidFill>
              </a:rPr>
              <a:t/>
            </a:r>
            <a:br>
              <a:rPr lang="en-US" sz="1760" dirty="0" smtClean="0">
                <a:solidFill>
                  <a:srgbClr val="002060"/>
                </a:solidFill>
              </a:rPr>
            </a:br>
            <a:r>
              <a:rPr lang="en-US" sz="1760" dirty="0" smtClean="0">
                <a:solidFill>
                  <a:srgbClr val="002060"/>
                </a:solidFill>
              </a:rPr>
              <a:t>responsibilities </a:t>
            </a:r>
            <a:r>
              <a:rPr lang="en-US" sz="1760" dirty="0">
                <a:solidFill>
                  <a:srgbClr val="002060"/>
                </a:solidFill>
              </a:rPr>
              <a:t>increased and many became more </a:t>
            </a:r>
            <a:r>
              <a:rPr lang="en-US" sz="1760" dirty="0" smtClean="0">
                <a:solidFill>
                  <a:srgbClr val="002060"/>
                </a:solidFill>
              </a:rPr>
              <a:t/>
            </a:r>
            <a:br>
              <a:rPr lang="en-US" sz="1760" dirty="0" smtClean="0">
                <a:solidFill>
                  <a:srgbClr val="002060"/>
                </a:solidFill>
              </a:rPr>
            </a:br>
            <a:r>
              <a:rPr lang="en-US" sz="1760" dirty="0" smtClean="0">
                <a:solidFill>
                  <a:srgbClr val="002060"/>
                </a:solidFill>
              </a:rPr>
              <a:t>empowered.</a:t>
            </a:r>
            <a:endParaRPr lang="en-US" sz="176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Working - Multiskilling</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107</a:t>
            </a:r>
            <a:endParaRPr lang="en-GB" sz="1100" b="1" dirty="0">
              <a:latin typeface="Arial" panose="020B0604020202020204" pitchFamily="34" charset="0"/>
              <a:cs typeface="Arial" panose="020B0604020202020204" pitchFamily="34" charset="0"/>
            </a:endParaRPr>
          </a:p>
        </p:txBody>
      </p:sp>
      <p:pic>
        <p:nvPicPr>
          <p:cNvPr id="184322" name="Picture 2" descr="Image result for Buoyant Upholster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9975" y="5805264"/>
            <a:ext cx="2442505" cy="841276"/>
          </a:xfrm>
          <a:prstGeom prst="rect">
            <a:avLst/>
          </a:prstGeom>
          <a:noFill/>
          <a:extLst>
            <a:ext uri="{909E8E84-426E-40DD-AFC4-6F175D3DCCD1}">
              <a14:hiddenFill xmlns:a14="http://schemas.microsoft.com/office/drawing/2010/main">
                <a:solidFill>
                  <a:srgbClr val="FFFFFF"/>
                </a:solidFill>
              </a14:hiddenFill>
            </a:ext>
          </a:extLst>
        </p:spPr>
      </p:pic>
      <p:pic>
        <p:nvPicPr>
          <p:cNvPr id="184324" name="Picture 4" descr="Image result for Buoyant Upholste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052737"/>
            <a:ext cx="2952328" cy="643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86658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300" name="Picture 4" descr="Image result for Buoyant Upholstery"/>
          <p:cNvPicPr>
            <a:picLocks noChangeAspect="1" noChangeArrowheads="1"/>
          </p:cNvPicPr>
          <p:nvPr/>
        </p:nvPicPr>
        <p:blipFill rotWithShape="1">
          <a:blip r:embed="rId3">
            <a:extLst>
              <a:ext uri="{28A0092B-C50C-407E-A947-70E740481C1C}">
                <a14:useLocalDpi xmlns:a14="http://schemas.microsoft.com/office/drawing/2010/main" val="0"/>
              </a:ext>
            </a:extLst>
          </a:blip>
          <a:srcRect t="32253" b="4508"/>
          <a:stretch/>
        </p:blipFill>
        <p:spPr bwMode="auto">
          <a:xfrm>
            <a:off x="7092280" y="5273824"/>
            <a:ext cx="1795997" cy="919096"/>
          </a:xfrm>
          <a:prstGeom prst="rect">
            <a:avLst/>
          </a:prstGeom>
          <a:noFill/>
          <a:extLst>
            <a:ext uri="{909E8E84-426E-40DD-AFC4-6F175D3DCCD1}">
              <a14:hiddenFill xmlns:a14="http://schemas.microsoft.com/office/drawing/2010/main">
                <a:solidFill>
                  <a:srgbClr val="FFFFFF"/>
                </a:solidFill>
              </a14:hiddenFill>
            </a:ext>
          </a:extLst>
        </p:spPr>
      </p:pic>
      <p:pic>
        <p:nvPicPr>
          <p:cNvPr id="183298" name="Picture 2" descr="Image result for Buoyant Upholstery"/>
          <p:cNvPicPr>
            <a:picLocks noChangeAspect="1" noChangeArrowheads="1"/>
          </p:cNvPicPr>
          <p:nvPr/>
        </p:nvPicPr>
        <p:blipFill rotWithShape="1">
          <a:blip r:embed="rId4">
            <a:extLst>
              <a:ext uri="{28A0092B-C50C-407E-A947-70E740481C1C}">
                <a14:useLocalDpi xmlns:a14="http://schemas.microsoft.com/office/drawing/2010/main" val="0"/>
              </a:ext>
            </a:extLst>
          </a:blip>
          <a:srcRect t="6722" b="12639"/>
          <a:stretch/>
        </p:blipFill>
        <p:spPr bwMode="auto">
          <a:xfrm>
            <a:off x="7596336" y="3933056"/>
            <a:ext cx="1296144" cy="104519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1052736"/>
            <a:ext cx="8640960" cy="587853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50" dirty="0" smtClean="0">
                <a:solidFill>
                  <a:srgbClr val="002060"/>
                </a:solidFill>
              </a:rPr>
              <a:t>The </a:t>
            </a:r>
            <a:r>
              <a:rPr lang="en-US" sz="1850" dirty="0">
                <a:solidFill>
                  <a:srgbClr val="002060"/>
                </a:solidFill>
              </a:rPr>
              <a:t>new design team were quick to adapt with staff relishing the chance to make important decisions and to see them through. The new marketing and sales department found the flatter structure more challenging. However, one of the senior managers found it difficult to take responsibility for an increased number of employees. Instead of decisions being made more swiftly, there were areas of confusion and some communication problems in that department.</a:t>
            </a:r>
          </a:p>
          <a:p>
            <a:pPr marL="360363" indent="-360363">
              <a:buClr>
                <a:schemeClr val="accent6">
                  <a:lumMod val="50000"/>
                </a:schemeClr>
              </a:buClr>
              <a:buFont typeface="Wingdings 3" panose="05040102010807070707" pitchFamily="18" charset="2"/>
              <a:buChar char=""/>
            </a:pPr>
            <a:r>
              <a:rPr lang="en-US" sz="1850" dirty="0">
                <a:solidFill>
                  <a:srgbClr val="002060"/>
                </a:solidFill>
              </a:rPr>
              <a:t>On reviewing the changes Mike became aware that not all employees reacted similarly to increased responsibility, despite an increase in the remuneration package. He appreciated the personal impact the changes were having on individuals and made a mental note to offer more support.</a:t>
            </a:r>
          </a:p>
          <a:p>
            <a:pPr>
              <a:buClr>
                <a:schemeClr val="accent6">
                  <a:lumMod val="50000"/>
                </a:schemeClr>
              </a:buClr>
            </a:pPr>
            <a:r>
              <a:rPr lang="en-US" sz="1850" b="1" dirty="0">
                <a:solidFill>
                  <a:srgbClr val="FF0000"/>
                </a:solidFill>
              </a:rPr>
              <a:t>Questions</a:t>
            </a:r>
          </a:p>
          <a:p>
            <a:pPr marL="457200" indent="-457200">
              <a:buClr>
                <a:schemeClr val="accent6">
                  <a:lumMod val="50000"/>
                </a:schemeClr>
              </a:buClr>
              <a:buFont typeface="+mj-lt"/>
              <a:buAutoNum type="arabicPeriod"/>
            </a:pPr>
            <a:r>
              <a:rPr lang="en-US" sz="1850" dirty="0" smtClean="0">
                <a:solidFill>
                  <a:srgbClr val="FF0000"/>
                </a:solidFill>
              </a:rPr>
              <a:t>What </a:t>
            </a:r>
            <a:r>
              <a:rPr lang="en-US" sz="1850" dirty="0">
                <a:solidFill>
                  <a:srgbClr val="FF0000"/>
                </a:solidFill>
              </a:rPr>
              <a:t>are the main reasons why firms choose to delayer?</a:t>
            </a:r>
          </a:p>
          <a:p>
            <a:pPr marL="457200" indent="-457200">
              <a:buClr>
                <a:schemeClr val="accent6">
                  <a:lumMod val="50000"/>
                </a:schemeClr>
              </a:buClr>
              <a:buFont typeface="+mj-lt"/>
              <a:buAutoNum type="arabicPeriod"/>
            </a:pPr>
            <a:r>
              <a:rPr lang="en-US" sz="1850" dirty="0" smtClean="0">
                <a:solidFill>
                  <a:srgbClr val="FF0000"/>
                </a:solidFill>
              </a:rPr>
              <a:t>At </a:t>
            </a:r>
            <a:r>
              <a:rPr lang="en-US" sz="1850" dirty="0">
                <a:solidFill>
                  <a:srgbClr val="FF0000"/>
                </a:solidFill>
              </a:rPr>
              <a:t>Buoyant Upholstery the removal of part of the management structure led to greater empowerment for some managers. What does empowerment mean in this context?</a:t>
            </a:r>
          </a:p>
          <a:p>
            <a:pPr marL="457200" indent="-457200">
              <a:buClr>
                <a:schemeClr val="accent6">
                  <a:lumMod val="50000"/>
                </a:schemeClr>
              </a:buClr>
              <a:buFont typeface="+mj-lt"/>
              <a:buAutoNum type="arabicPeriod"/>
            </a:pPr>
            <a:r>
              <a:rPr lang="en-US" sz="1850" dirty="0" smtClean="0">
                <a:solidFill>
                  <a:srgbClr val="FF0000"/>
                </a:solidFill>
              </a:rPr>
              <a:t>Why </a:t>
            </a:r>
            <a:r>
              <a:rPr lang="en-US" sz="1850" dirty="0">
                <a:solidFill>
                  <a:srgbClr val="FF0000"/>
                </a:solidFill>
              </a:rPr>
              <a:t>might a flatter structure lead to more, not fewer </a:t>
            </a:r>
            <a:r>
              <a:rPr lang="en-US" sz="1850" dirty="0" smtClean="0">
                <a:solidFill>
                  <a:srgbClr val="FF0000"/>
                </a:solidFill>
              </a:rPr>
              <a:t/>
            </a:r>
            <a:br>
              <a:rPr lang="en-US" sz="1850" dirty="0" smtClean="0">
                <a:solidFill>
                  <a:srgbClr val="FF0000"/>
                </a:solidFill>
              </a:rPr>
            </a:br>
            <a:r>
              <a:rPr lang="en-US" sz="1850" dirty="0" smtClean="0">
                <a:solidFill>
                  <a:srgbClr val="FF0000"/>
                </a:solidFill>
              </a:rPr>
              <a:t>communication </a:t>
            </a:r>
            <a:r>
              <a:rPr lang="en-US" sz="1850" dirty="0">
                <a:solidFill>
                  <a:srgbClr val="FF0000"/>
                </a:solidFill>
              </a:rPr>
              <a:t>problems?</a:t>
            </a:r>
          </a:p>
          <a:p>
            <a:pPr marL="457200" indent="-457200">
              <a:buClr>
                <a:schemeClr val="accent6">
                  <a:lumMod val="50000"/>
                </a:schemeClr>
              </a:buClr>
              <a:buFont typeface="+mj-lt"/>
              <a:buAutoNum type="arabicPeriod"/>
            </a:pPr>
            <a:r>
              <a:rPr lang="en-US" sz="1850" dirty="0" smtClean="0">
                <a:solidFill>
                  <a:srgbClr val="FF0000"/>
                </a:solidFill>
              </a:rPr>
              <a:t>Suggest </a:t>
            </a:r>
            <a:r>
              <a:rPr lang="en-US" sz="1850" dirty="0">
                <a:solidFill>
                  <a:srgbClr val="FF0000"/>
                </a:solidFill>
              </a:rPr>
              <a:t>reasons why the changes appeared to have worked in one of the amalgamated areas but not the other.</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Working - Multiskilling</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107</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20695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336703" cy="5501506"/>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50" dirty="0"/>
              <a:t>Some businesses operate a policy of flexible working in terms of hours worked, days worked, split shifts and even working from home. These can benefit certain groups of workers - especially those who need working hours that are family-friendly. </a:t>
            </a:r>
            <a:endParaRPr lang="en-US" sz="1850" dirty="0" smtClean="0"/>
          </a:p>
          <a:p>
            <a:pPr marL="360363" indent="-360363">
              <a:buClr>
                <a:schemeClr val="accent6">
                  <a:lumMod val="50000"/>
                </a:schemeClr>
              </a:buClr>
              <a:buFont typeface="Wingdings 3" panose="05040102010807070707" pitchFamily="18" charset="2"/>
              <a:buChar char=""/>
            </a:pPr>
            <a:r>
              <a:rPr lang="en-US" sz="1850" dirty="0" smtClean="0"/>
              <a:t>Part-time </a:t>
            </a:r>
            <a:r>
              <a:rPr lang="en-US" sz="1850" dirty="0"/>
              <a:t>work is becoming much more common in the UK labour force, partly to accommodate the needs of families, but also to help businesses adapt to falling demand for their products. This trend has helped many businesses to cope with recession.</a:t>
            </a:r>
          </a:p>
          <a:p>
            <a:pPr marL="360363" indent="-360363">
              <a:buClr>
                <a:schemeClr val="accent6">
                  <a:lumMod val="50000"/>
                </a:schemeClr>
              </a:buClr>
              <a:buFont typeface="Wingdings 3" panose="05040102010807070707" pitchFamily="18" charset="2"/>
              <a:buChar char=""/>
            </a:pPr>
            <a:r>
              <a:rPr lang="en-US" sz="1850" dirty="0"/>
              <a:t>The proportion of woman in the workforce continues to increase and with it the need for greater flexibility. Many men and women appreciate flexible working hours. </a:t>
            </a:r>
            <a:endParaRPr lang="en-US" sz="1850" dirty="0" smtClean="0"/>
          </a:p>
          <a:p>
            <a:pPr marL="360363" indent="-360363">
              <a:buClr>
                <a:schemeClr val="accent6">
                  <a:lumMod val="50000"/>
                </a:schemeClr>
              </a:buClr>
              <a:buFont typeface="Wingdings 3" panose="05040102010807070707" pitchFamily="18" charset="2"/>
              <a:buChar char=""/>
            </a:pPr>
            <a:r>
              <a:rPr lang="en-US" sz="1850" dirty="0" smtClean="0"/>
              <a:t>Students </a:t>
            </a:r>
            <a:r>
              <a:rPr lang="en-US" sz="1850" dirty="0"/>
              <a:t>looking for part-time work are often open to changes in their work pattern and may prefer split shifts. Older workers may work for 3 days a week or on a mornings only basis. </a:t>
            </a:r>
            <a:endParaRPr lang="en-US" sz="1850" dirty="0" smtClean="0"/>
          </a:p>
          <a:p>
            <a:pPr marL="360363" indent="-360363">
              <a:buClr>
                <a:schemeClr val="accent6">
                  <a:lumMod val="50000"/>
                </a:schemeClr>
              </a:buClr>
              <a:buFont typeface="Wingdings 3" panose="05040102010807070707" pitchFamily="18" charset="2"/>
              <a:buChar char=""/>
            </a:pPr>
            <a:r>
              <a:rPr lang="en-US" sz="1850" dirty="0" smtClean="0"/>
              <a:t>Many </a:t>
            </a:r>
            <a:r>
              <a:rPr lang="en-US" sz="1850" dirty="0"/>
              <a:t>people have older family members to care for and try to fit their working hours around their needs</a:t>
            </a:r>
            <a:r>
              <a:rPr lang="en-US" sz="1850" dirty="0" smtClean="0"/>
              <a:t>.</a:t>
            </a:r>
            <a:endParaRPr lang="en-US" sz="185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Employment Patterns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108</a:t>
            </a:r>
            <a:endParaRPr lang="en-GB" sz="1100" b="1" dirty="0">
              <a:latin typeface="Arial" panose="020B0604020202020204" pitchFamily="34" charset="0"/>
              <a:cs typeface="Arial" panose="020B0604020202020204" pitchFamily="34" charset="0"/>
            </a:endParaRPr>
          </a:p>
        </p:txBody>
      </p:sp>
      <p:pic>
        <p:nvPicPr>
          <p:cNvPr id="7" name="Picture 2" descr="Image result for flexible employment stat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1078209"/>
            <a:ext cx="2254821" cy="12841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flexible employment statistics"/>
          <p:cNvPicPr>
            <a:picLocks noChangeAspect="1" noChangeArrowheads="1"/>
          </p:cNvPicPr>
          <p:nvPr/>
        </p:nvPicPr>
        <p:blipFill rotWithShape="1">
          <a:blip r:embed="rId4">
            <a:extLst>
              <a:ext uri="{28A0092B-C50C-407E-A947-70E740481C1C}">
                <a14:useLocalDpi xmlns:a14="http://schemas.microsoft.com/office/drawing/2010/main" val="0"/>
              </a:ext>
            </a:extLst>
          </a:blip>
          <a:srcRect l="2014" t="3087" r="7267" b="8681"/>
          <a:stretch/>
        </p:blipFill>
        <p:spPr bwMode="auto">
          <a:xfrm>
            <a:off x="6588224" y="2506393"/>
            <a:ext cx="2254821" cy="149867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flexible employment statistics"/>
          <p:cNvPicPr>
            <a:picLocks noChangeAspect="1" noChangeArrowheads="1"/>
          </p:cNvPicPr>
          <p:nvPr/>
        </p:nvPicPr>
        <p:blipFill rotWithShape="1">
          <a:blip r:embed="rId5">
            <a:extLst>
              <a:ext uri="{28A0092B-C50C-407E-A947-70E740481C1C}">
                <a14:useLocalDpi xmlns:a14="http://schemas.microsoft.com/office/drawing/2010/main" val="0"/>
              </a:ext>
            </a:extLst>
          </a:blip>
          <a:srcRect t="7270" b="7913"/>
          <a:stretch/>
        </p:blipFill>
        <p:spPr bwMode="auto">
          <a:xfrm>
            <a:off x="6588223" y="4149080"/>
            <a:ext cx="2254821"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76508"/>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336704"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There </a:t>
            </a:r>
            <a:r>
              <a:rPr lang="en-US" sz="2100" dirty="0"/>
              <a:t>are a number of reasons why the traditional factory and office hours are no longer the norm, besides those already covered, for example:</a:t>
            </a:r>
          </a:p>
          <a:p>
            <a:pPr marL="720725" indent="-360363">
              <a:buClr>
                <a:schemeClr val="accent6">
                  <a:lumMod val="50000"/>
                </a:schemeClr>
              </a:buClr>
              <a:buFont typeface="Arial" panose="020B0604020202020204" pitchFamily="34" charset="0"/>
              <a:buChar char="•"/>
            </a:pPr>
            <a:r>
              <a:rPr lang="en-US" sz="2100" dirty="0" smtClean="0"/>
              <a:t>changes </a:t>
            </a:r>
            <a:r>
              <a:rPr lang="en-US" sz="2100" dirty="0"/>
              <a:t>in technology require different approaches</a:t>
            </a:r>
          </a:p>
          <a:p>
            <a:pPr marL="720725" indent="-360363">
              <a:buClr>
                <a:schemeClr val="accent6">
                  <a:lumMod val="50000"/>
                </a:schemeClr>
              </a:buClr>
              <a:buFont typeface="Arial" panose="020B0604020202020204" pitchFamily="34" charset="0"/>
              <a:buChar char="•"/>
            </a:pPr>
            <a:r>
              <a:rPr lang="en-US" sz="2100" dirty="0" smtClean="0"/>
              <a:t>businesses </a:t>
            </a:r>
            <a:r>
              <a:rPr lang="en-US" sz="2100" dirty="0"/>
              <a:t>facing stiff competition may look to cut costs by adopting a flexible approach.</a:t>
            </a:r>
          </a:p>
          <a:p>
            <a:pPr marL="360363" indent="-360363">
              <a:buClr>
                <a:schemeClr val="accent6">
                  <a:lumMod val="50000"/>
                </a:schemeClr>
              </a:buClr>
              <a:buFont typeface="Wingdings 3" panose="05040102010807070707" pitchFamily="18" charset="2"/>
              <a:buChar char=""/>
            </a:pPr>
            <a:r>
              <a:rPr lang="en-US" sz="2100" dirty="0"/>
              <a:t>Without doubt, the employer or manager who seeks to cater for the needs of staff and wants to be fair will get a better response from most employees. Employees who regard their working conditions as good are much more likely to work productively than those with grievances. </a:t>
            </a:r>
            <a:endParaRPr lang="en-US" sz="2100" dirty="0" smtClean="0"/>
          </a:p>
          <a:p>
            <a:pPr marL="360363" indent="-360363">
              <a:buClr>
                <a:schemeClr val="accent6">
                  <a:lumMod val="50000"/>
                </a:schemeClr>
              </a:buClr>
              <a:buFont typeface="Wingdings 3" panose="05040102010807070707" pitchFamily="18" charset="2"/>
              <a:buChar char=""/>
            </a:pPr>
            <a:r>
              <a:rPr lang="en-US" sz="2100" dirty="0" smtClean="0"/>
              <a:t>Managers </a:t>
            </a:r>
            <a:r>
              <a:rPr lang="en-US" sz="2100" dirty="0"/>
              <a:t>cannot resolve all problems but they can reduce the chance of working hours being one of them.</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20.3 </a:t>
            </a:r>
            <a:r>
              <a:rPr lang="en-GB" sz="3600" dirty="0"/>
              <a:t>– </a:t>
            </a:r>
            <a:r>
              <a:rPr lang="en-GB" sz="3600" dirty="0" smtClean="0"/>
              <a:t>Flexible Employment Patterns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108</a:t>
            </a:r>
            <a:endParaRPr lang="en-GB" sz="1100" b="1" dirty="0">
              <a:latin typeface="Arial" panose="020B0604020202020204" pitchFamily="34" charset="0"/>
              <a:cs typeface="Arial" panose="020B0604020202020204" pitchFamily="34" charset="0"/>
            </a:endParaRPr>
          </a:p>
        </p:txBody>
      </p:sp>
      <p:pic>
        <p:nvPicPr>
          <p:cNvPr id="186370" name="Picture 2" descr="Image result for flexible employment stat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1078209"/>
            <a:ext cx="2254821" cy="1284127"/>
          </a:xfrm>
          <a:prstGeom prst="rect">
            <a:avLst/>
          </a:prstGeom>
          <a:noFill/>
          <a:extLst>
            <a:ext uri="{909E8E84-426E-40DD-AFC4-6F175D3DCCD1}">
              <a14:hiddenFill xmlns:a14="http://schemas.microsoft.com/office/drawing/2010/main">
                <a:solidFill>
                  <a:srgbClr val="FFFFFF"/>
                </a:solidFill>
              </a14:hiddenFill>
            </a:ext>
          </a:extLst>
        </p:spPr>
      </p:pic>
      <p:pic>
        <p:nvPicPr>
          <p:cNvPr id="186372" name="Picture 4" descr="Image result for flexible employment statistics"/>
          <p:cNvPicPr>
            <a:picLocks noChangeAspect="1" noChangeArrowheads="1"/>
          </p:cNvPicPr>
          <p:nvPr/>
        </p:nvPicPr>
        <p:blipFill rotWithShape="1">
          <a:blip r:embed="rId4">
            <a:extLst>
              <a:ext uri="{28A0092B-C50C-407E-A947-70E740481C1C}">
                <a14:useLocalDpi xmlns:a14="http://schemas.microsoft.com/office/drawing/2010/main" val="0"/>
              </a:ext>
            </a:extLst>
          </a:blip>
          <a:srcRect l="2014" t="3087" r="7267" b="8681"/>
          <a:stretch/>
        </p:blipFill>
        <p:spPr bwMode="auto">
          <a:xfrm>
            <a:off x="6588224" y="2506393"/>
            <a:ext cx="2254821" cy="1498672"/>
          </a:xfrm>
          <a:prstGeom prst="rect">
            <a:avLst/>
          </a:prstGeom>
          <a:noFill/>
          <a:extLst>
            <a:ext uri="{909E8E84-426E-40DD-AFC4-6F175D3DCCD1}">
              <a14:hiddenFill xmlns:a14="http://schemas.microsoft.com/office/drawing/2010/main">
                <a:solidFill>
                  <a:srgbClr val="FFFFFF"/>
                </a:solidFill>
              </a14:hiddenFill>
            </a:ext>
          </a:extLst>
        </p:spPr>
      </p:pic>
      <p:pic>
        <p:nvPicPr>
          <p:cNvPr id="186374" name="Picture 6" descr="Image result for flexible employment statistics"/>
          <p:cNvPicPr>
            <a:picLocks noChangeAspect="1" noChangeArrowheads="1"/>
          </p:cNvPicPr>
          <p:nvPr/>
        </p:nvPicPr>
        <p:blipFill rotWithShape="1">
          <a:blip r:embed="rId5">
            <a:extLst>
              <a:ext uri="{28A0092B-C50C-407E-A947-70E740481C1C}">
                <a14:useLocalDpi xmlns:a14="http://schemas.microsoft.com/office/drawing/2010/main" val="0"/>
              </a:ext>
            </a:extLst>
          </a:blip>
          <a:srcRect t="7270" b="7913"/>
          <a:stretch/>
        </p:blipFill>
        <p:spPr bwMode="auto">
          <a:xfrm>
            <a:off x="6588223" y="4149080"/>
            <a:ext cx="2254821"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76386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336704"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Traditional assembly line work where each person specialised in one task led to many people doing seriously boring work. Other kinds of jobs can be boring too, and many of these are not well paid either. In order to keep morale up and costs down, different methods of working may be used. You will already be familiar with some of these - such as team work and quality circles, delegation and empowerment. Other developments have included:</a:t>
            </a:r>
          </a:p>
          <a:p>
            <a:pPr marL="631825" indent="-271463">
              <a:buClr>
                <a:schemeClr val="accent6">
                  <a:lumMod val="50000"/>
                </a:schemeClr>
              </a:buClr>
              <a:buFont typeface="Arial" panose="020B0604020202020204" pitchFamily="34" charset="0"/>
              <a:buChar char="•"/>
            </a:pPr>
            <a:r>
              <a:rPr lang="en-US" sz="1900" b="1" dirty="0" smtClean="0">
                <a:solidFill>
                  <a:srgbClr val="FF0000"/>
                </a:solidFill>
              </a:rPr>
              <a:t>Job </a:t>
            </a:r>
            <a:r>
              <a:rPr lang="en-US" sz="1900" b="1" dirty="0">
                <a:solidFill>
                  <a:srgbClr val="FF0000"/>
                </a:solidFill>
              </a:rPr>
              <a:t>rotation</a:t>
            </a:r>
            <a:r>
              <a:rPr lang="en-US" sz="1900" dirty="0"/>
              <a:t> allows employees to change tasks from time to time. They will move from one job to another, in a planned and organised way, getting any necessary training when they make the switch. This increases the range of their experience and can provide variety, new skills and enhanced motivation. This should reduce boredom although it may lead to a temporary fall in productivity while the worker learns a new skill. It fits in well with teamwork and makes employees more versatile</a:t>
            </a:r>
            <a:r>
              <a:rPr lang="en-US" sz="1900" dirty="0" smtClean="0"/>
              <a:t>.</a:t>
            </a:r>
            <a:endParaRPr lang="en-US" sz="190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20.4 </a:t>
            </a:r>
            <a:r>
              <a:rPr lang="en-GB" sz="3600" dirty="0"/>
              <a:t>– </a:t>
            </a:r>
            <a:r>
              <a:rPr lang="en-GB" sz="3600" dirty="0" smtClean="0"/>
              <a:t>Non-Financial Incentives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108</a:t>
            </a:r>
            <a:endParaRPr lang="en-GB" sz="1100" b="1" dirty="0">
              <a:latin typeface="Arial" panose="020B0604020202020204" pitchFamily="34" charset="0"/>
              <a:cs typeface="Arial" panose="020B0604020202020204" pitchFamily="34" charset="0"/>
            </a:endParaRPr>
          </a:p>
        </p:txBody>
      </p:sp>
      <p:pic>
        <p:nvPicPr>
          <p:cNvPr id="8" name="Picture 2" descr="Image result for job enrichment"/>
          <p:cNvPicPr>
            <a:picLocks noChangeAspect="1" noChangeArrowheads="1"/>
          </p:cNvPicPr>
          <p:nvPr/>
        </p:nvPicPr>
        <p:blipFill rotWithShape="1">
          <a:blip r:embed="rId3">
            <a:extLst>
              <a:ext uri="{28A0092B-C50C-407E-A947-70E740481C1C}">
                <a14:useLocalDpi xmlns:a14="http://schemas.microsoft.com/office/drawing/2010/main" val="0"/>
              </a:ext>
            </a:extLst>
          </a:blip>
          <a:srcRect l="7246" t="3091" r="7454" b="2161"/>
          <a:stretch/>
        </p:blipFill>
        <p:spPr bwMode="auto">
          <a:xfrm>
            <a:off x="6710361" y="4077072"/>
            <a:ext cx="2182120" cy="25202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quot;job rotation&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0360" y="1047132"/>
            <a:ext cx="2161546" cy="1064562"/>
          </a:xfrm>
          <a:prstGeom prst="rect">
            <a:avLst/>
          </a:prstGeom>
          <a:noFill/>
          <a:extLst>
            <a:ext uri="{909E8E84-426E-40DD-AFC4-6F175D3DCCD1}">
              <a14:hiddenFill xmlns:a14="http://schemas.microsoft.com/office/drawing/2010/main">
                <a:solidFill>
                  <a:srgbClr val="FFFFFF"/>
                </a:solidFill>
              </a14:hiddenFill>
            </a:ext>
          </a:extLst>
        </p:spPr>
      </p:pic>
      <p:pic>
        <p:nvPicPr>
          <p:cNvPr id="188418" name="Picture 2" descr="Image result for job rotation examp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661" t="6438" r="8652" b="16389"/>
          <a:stretch/>
        </p:blipFill>
        <p:spPr bwMode="auto">
          <a:xfrm>
            <a:off x="6710360" y="2312876"/>
            <a:ext cx="2161546" cy="1513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993284"/>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336704" cy="5493812"/>
          </a:xfrm>
          <a:prstGeom prst="rect">
            <a:avLst/>
          </a:prstGeom>
        </p:spPr>
        <p:txBody>
          <a:bodyPr wrap="square">
            <a:spAutoFit/>
          </a:bodyPr>
          <a:lstStyle/>
          <a:p>
            <a:pPr marL="271463" indent="-271463">
              <a:buClr>
                <a:schemeClr val="accent6">
                  <a:lumMod val="50000"/>
                </a:schemeClr>
              </a:buClr>
              <a:buFont typeface="Arial" panose="020B0604020202020204" pitchFamily="34" charset="0"/>
              <a:buChar char="•"/>
            </a:pPr>
            <a:r>
              <a:rPr lang="en-US" sz="2000" b="1" dirty="0">
                <a:solidFill>
                  <a:srgbClr val="FF0000"/>
                </a:solidFill>
              </a:rPr>
              <a:t>Job enlargement </a:t>
            </a:r>
            <a:r>
              <a:rPr lang="en-US" sz="2000" dirty="0"/>
              <a:t>involves </a:t>
            </a:r>
            <a:r>
              <a:rPr lang="en-US" sz="2000" dirty="0" err="1"/>
              <a:t>reorganising</a:t>
            </a:r>
            <a:r>
              <a:rPr lang="en-US" sz="2000" dirty="0"/>
              <a:t> the various jobs to be done, giving each individual several different tasks, perhaps making them responsible for putting an entire product together. This enlarges the scope of the job and enhances the role of each employee in the production process. Job enlargement could be said to be a form of horizontal loading - more tasks of a similar nature. Employee satisfaction should rise.</a:t>
            </a:r>
          </a:p>
          <a:p>
            <a:pPr marL="271463" indent="-271463">
              <a:buClr>
                <a:schemeClr val="accent6">
                  <a:lumMod val="50000"/>
                </a:schemeClr>
              </a:buClr>
              <a:buFont typeface="Arial" panose="020B0604020202020204" pitchFamily="34" charset="0"/>
              <a:buChar char="•"/>
            </a:pPr>
            <a:r>
              <a:rPr lang="en-US" sz="1900" b="1" dirty="0" smtClean="0">
                <a:solidFill>
                  <a:srgbClr val="FF0000"/>
                </a:solidFill>
              </a:rPr>
              <a:t>Job </a:t>
            </a:r>
            <a:r>
              <a:rPr lang="en-US" sz="1900" b="1" dirty="0">
                <a:solidFill>
                  <a:srgbClr val="FF0000"/>
                </a:solidFill>
              </a:rPr>
              <a:t>enrichment </a:t>
            </a:r>
            <a:r>
              <a:rPr lang="en-US" sz="1900" dirty="0"/>
              <a:t>expands the process vertically. An employee might be given responsibility for planning, ordering materials, quality control, completing the job, and maintenance. This is more challenging and may not be suitable for everyone. It brings possibilities of recognition and achievement that may be a big motivating factor. This approach is not confined to manufacturing production; in fact it can be better suited to the administrative side of a business. </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20.4 </a:t>
            </a:r>
            <a:r>
              <a:rPr lang="en-GB" sz="3600" dirty="0"/>
              <a:t>– </a:t>
            </a:r>
            <a:r>
              <a:rPr lang="en-GB" sz="3600" dirty="0" smtClean="0"/>
              <a:t>Non-Financial Incentives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108</a:t>
            </a:r>
            <a:endParaRPr lang="en-GB" sz="1100" b="1" dirty="0">
              <a:latin typeface="Arial" panose="020B0604020202020204" pitchFamily="34" charset="0"/>
              <a:cs typeface="Arial" panose="020B0604020202020204" pitchFamily="34" charset="0"/>
            </a:endParaRPr>
          </a:p>
        </p:txBody>
      </p:sp>
      <p:pic>
        <p:nvPicPr>
          <p:cNvPr id="187394" name="Picture 2" descr="Image result for job enrichment"/>
          <p:cNvPicPr>
            <a:picLocks noChangeAspect="1" noChangeArrowheads="1"/>
          </p:cNvPicPr>
          <p:nvPr/>
        </p:nvPicPr>
        <p:blipFill rotWithShape="1">
          <a:blip r:embed="rId3">
            <a:extLst>
              <a:ext uri="{28A0092B-C50C-407E-A947-70E740481C1C}">
                <a14:useLocalDpi xmlns:a14="http://schemas.microsoft.com/office/drawing/2010/main" val="0"/>
              </a:ext>
            </a:extLst>
          </a:blip>
          <a:srcRect l="7246" t="3091" r="7454" b="2161"/>
          <a:stretch/>
        </p:blipFill>
        <p:spPr bwMode="auto">
          <a:xfrm>
            <a:off x="6804248" y="2348880"/>
            <a:ext cx="2019449" cy="2540902"/>
          </a:xfrm>
          <a:prstGeom prst="rect">
            <a:avLst/>
          </a:prstGeom>
          <a:noFill/>
          <a:extLst>
            <a:ext uri="{909E8E84-426E-40DD-AFC4-6F175D3DCCD1}">
              <a14:hiddenFill xmlns:a14="http://schemas.microsoft.com/office/drawing/2010/main">
                <a:solidFill>
                  <a:srgbClr val="FFFFFF"/>
                </a:solidFill>
              </a14:hiddenFill>
            </a:ext>
          </a:extLst>
        </p:spPr>
      </p:pic>
      <p:pic>
        <p:nvPicPr>
          <p:cNvPr id="187396" name="Picture 4" descr="Image result for &quot;job enlargement&quo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63" t="6277" r="2441" b="5340"/>
          <a:stretch/>
        </p:blipFill>
        <p:spPr bwMode="auto">
          <a:xfrm>
            <a:off x="6710894" y="5084645"/>
            <a:ext cx="2161012" cy="1512708"/>
          </a:xfrm>
          <a:prstGeom prst="rect">
            <a:avLst/>
          </a:prstGeom>
          <a:noFill/>
          <a:extLst>
            <a:ext uri="{909E8E84-426E-40DD-AFC4-6F175D3DCCD1}">
              <a14:hiddenFill xmlns:a14="http://schemas.microsoft.com/office/drawing/2010/main">
                <a:solidFill>
                  <a:srgbClr val="FFFFFF"/>
                </a:solidFill>
              </a14:hiddenFill>
            </a:ext>
          </a:extLst>
        </p:spPr>
      </p:pic>
      <p:pic>
        <p:nvPicPr>
          <p:cNvPr id="187398" name="Picture 6" descr="Image result for &quot;job rotation&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0360" y="1047132"/>
            <a:ext cx="2161546" cy="1064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79482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5688632" cy="4013406"/>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60" dirty="0" smtClean="0"/>
              <a:t>Managers </a:t>
            </a:r>
            <a:r>
              <a:rPr lang="en-US" sz="1960" dirty="0"/>
              <a:t>have to weigh up the relative effectiveness of these non-financial incentives, in order to make jobs more rewarding and get the best from their staff. No one type of job enhancement is going to improve matters for everyone. The nature of the job, the type of industry and the availability of workers will all need to be considered. </a:t>
            </a:r>
            <a:endParaRPr lang="en-US" sz="1960" dirty="0" smtClean="0"/>
          </a:p>
          <a:p>
            <a:pPr marL="360363" indent="-360363">
              <a:buClr>
                <a:schemeClr val="accent6">
                  <a:lumMod val="50000"/>
                </a:schemeClr>
              </a:buClr>
              <a:buFont typeface="Wingdings 3" panose="05040102010807070707" pitchFamily="18" charset="2"/>
              <a:buChar char=""/>
            </a:pPr>
            <a:r>
              <a:rPr lang="en-US" sz="1960" dirty="0" smtClean="0"/>
              <a:t>The </a:t>
            </a:r>
            <a:r>
              <a:rPr lang="en-US" sz="1960" dirty="0"/>
              <a:t>case study, Buoyant Upholstery, illustrates how flexibility can work in a wide range of ways, and the importance of fitting the changes to the needs of the people </a:t>
            </a:r>
            <a:r>
              <a:rPr lang="en-US" sz="1960" dirty="0" smtClean="0"/>
              <a:t>concerned.</a:t>
            </a:r>
            <a:endParaRPr lang="en-US" sz="1960" dirty="0"/>
          </a:p>
        </p:txBody>
      </p:sp>
      <p:sp>
        <p:nvSpPr>
          <p:cNvPr id="6" name="Title 1"/>
          <p:cNvSpPr>
            <a:spLocks noGrp="1"/>
          </p:cNvSpPr>
          <p:nvPr>
            <p:ph type="title"/>
          </p:nvPr>
        </p:nvSpPr>
        <p:spPr>
          <a:xfrm>
            <a:off x="35496" y="72008"/>
            <a:ext cx="7704856" cy="548680"/>
          </a:xfrm>
        </p:spPr>
        <p:txBody>
          <a:bodyPr>
            <a:noAutofit/>
          </a:bodyPr>
          <a:lstStyle/>
          <a:p>
            <a:r>
              <a:rPr lang="en-GB" sz="3600" dirty="0" smtClean="0"/>
              <a:t>20.4 </a:t>
            </a:r>
            <a:r>
              <a:rPr lang="en-GB" sz="3600" dirty="0"/>
              <a:t>– </a:t>
            </a:r>
            <a:r>
              <a:rPr lang="en-GB" sz="3600" dirty="0" smtClean="0"/>
              <a:t>Non-Financial Incentives</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108</a:t>
            </a:r>
            <a:endParaRPr lang="en-GB" sz="1100" b="1" dirty="0">
              <a:latin typeface="Arial" panose="020B0604020202020204" pitchFamily="34" charset="0"/>
              <a:cs typeface="Arial" panose="020B0604020202020204" pitchFamily="34" charset="0"/>
            </a:endParaRPr>
          </a:p>
        </p:txBody>
      </p:sp>
      <p:pic>
        <p:nvPicPr>
          <p:cNvPr id="187394" name="Picture 2" descr="Image result for job enrichment"/>
          <p:cNvPicPr>
            <a:picLocks noChangeAspect="1" noChangeArrowheads="1"/>
          </p:cNvPicPr>
          <p:nvPr/>
        </p:nvPicPr>
        <p:blipFill rotWithShape="1">
          <a:blip r:embed="rId3">
            <a:extLst>
              <a:ext uri="{28A0092B-C50C-407E-A947-70E740481C1C}">
                <a14:useLocalDpi xmlns:a14="http://schemas.microsoft.com/office/drawing/2010/main" val="0"/>
              </a:ext>
            </a:extLst>
          </a:blip>
          <a:srcRect l="7246" t="3091" r="7454" b="2161"/>
          <a:stretch/>
        </p:blipFill>
        <p:spPr bwMode="auto">
          <a:xfrm>
            <a:off x="6012160" y="1076698"/>
            <a:ext cx="2811538" cy="37924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2"/>
          <p:cNvSpPr txBox="1">
            <a:spLocks noChangeArrowheads="1"/>
          </p:cNvSpPr>
          <p:nvPr/>
        </p:nvSpPr>
        <p:spPr bwMode="auto">
          <a:xfrm>
            <a:off x="255722" y="5013176"/>
            <a:ext cx="8567975" cy="1631454"/>
          </a:xfrm>
          <a:prstGeom prst="rect">
            <a:avLst/>
          </a:prstGeom>
          <a:solidFill>
            <a:schemeClr val="accent6">
              <a:lumMod val="60000"/>
              <a:lumOff val="40000"/>
            </a:schemeClr>
          </a:solidFill>
          <a:ln w="50800">
            <a:solidFill>
              <a:srgbClr val="002060"/>
            </a:solidFill>
          </a:ln>
        </p:spPr>
        <p:txBody>
          <a:bodyPr vert="horz" wrap="square" lIns="72000" tIns="72000" rIns="72000" bIns="72000" numCol="1" anchor="t" anchorCtr="0" compatLnSpc="1">
            <a:prstTxWarp prst="textNoShape">
              <a:avLst/>
            </a:prstTxWarp>
            <a:spAutoFit/>
          </a:bodyPr>
          <a:lstStyle/>
          <a:p>
            <a:pPr lvl="0" algn="just" eaLnBrk="0" hangingPunct="0">
              <a:lnSpc>
                <a:spcPct val="103000"/>
              </a:lnSpc>
            </a:pPr>
            <a:r>
              <a:rPr lang="en-US" altLang="en-US" sz="1900" b="1" dirty="0">
                <a:solidFill>
                  <a:srgbClr val="000000"/>
                </a:solidFill>
                <a:latin typeface="Arial" panose="020B0604020202020204" pitchFamily="34" charset="0"/>
                <a:ea typeface="Arial" panose="020B0604020202020204" pitchFamily="34" charset="0"/>
                <a:cs typeface="Arial" panose="020B0604020202020204" pitchFamily="34" charset="0"/>
              </a:rPr>
              <a:t>Show what you know</a:t>
            </a:r>
          </a:p>
          <a:p>
            <a:pPr marL="457200" lvl="0" indent="-457200" algn="just" eaLnBrk="0" hangingPunct="0">
              <a:lnSpc>
                <a:spcPct val="103000"/>
              </a:lnSpc>
              <a:buFont typeface="+mj-lt"/>
              <a:buAutoNum type="arabicPeriod"/>
            </a:pPr>
            <a:r>
              <a:rPr lang="en-US" altLang="en-US" sz="1900" dirty="0" smtClean="0">
                <a:solidFill>
                  <a:srgbClr val="000000"/>
                </a:solidFill>
                <a:latin typeface="Arial" panose="020B0604020202020204" pitchFamily="34" charset="0"/>
                <a:ea typeface="Arial" panose="020B0604020202020204" pitchFamily="34" charset="0"/>
                <a:cs typeface="Arial" panose="020B0604020202020204" pitchFamily="34" charset="0"/>
              </a:rPr>
              <a:t>To </a:t>
            </a:r>
            <a:r>
              <a:rPr lang="en-US" altLang="en-US" sz="1900" dirty="0">
                <a:solidFill>
                  <a:srgbClr val="000000"/>
                </a:solidFill>
                <a:latin typeface="Arial" panose="020B0604020202020204" pitchFamily="34" charset="0"/>
                <a:ea typeface="Arial" panose="020B0604020202020204" pitchFamily="34" charset="0"/>
                <a:cs typeface="Arial" panose="020B0604020202020204" pitchFamily="34" charset="0"/>
              </a:rPr>
              <a:t>what extent might the measures discussed here contribute to meeting a) Maslow's higher order needs and b) Herzberg's motivation factors?</a:t>
            </a:r>
          </a:p>
          <a:p>
            <a:pPr marL="457200" lvl="0" indent="-457200" algn="just" eaLnBrk="0" hangingPunct="0">
              <a:lnSpc>
                <a:spcPct val="103000"/>
              </a:lnSpc>
              <a:buFont typeface="+mj-lt"/>
              <a:buAutoNum type="arabicPeriod"/>
            </a:pPr>
            <a:r>
              <a:rPr lang="en-US" altLang="en-US" sz="1900" dirty="0" smtClean="0">
                <a:solidFill>
                  <a:srgbClr val="000000"/>
                </a:solidFill>
                <a:latin typeface="Arial" panose="020B0604020202020204" pitchFamily="34" charset="0"/>
                <a:ea typeface="Arial" panose="020B0604020202020204" pitchFamily="34" charset="0"/>
                <a:cs typeface="Arial" panose="020B0604020202020204" pitchFamily="34" charset="0"/>
              </a:rPr>
              <a:t>Why </a:t>
            </a:r>
            <a:r>
              <a:rPr lang="en-US" altLang="en-US" sz="1900" dirty="0">
                <a:solidFill>
                  <a:srgbClr val="000000"/>
                </a:solidFill>
                <a:latin typeface="Arial" panose="020B0604020202020204" pitchFamily="34" charset="0"/>
                <a:ea typeface="Arial" panose="020B0604020202020204" pitchFamily="34" charset="0"/>
                <a:cs typeface="Arial" panose="020B0604020202020204" pitchFamily="34" charset="0"/>
              </a:rPr>
              <a:t>might job enhancement fit in well with making all employees responsible for quality, or a policy of continuous improvement?</a:t>
            </a:r>
          </a:p>
        </p:txBody>
      </p:sp>
    </p:spTree>
    <p:extLst>
      <p:ext uri="{BB962C8B-B14F-4D97-AF65-F5344CB8AC3E}">
        <p14:creationId xmlns:p14="http://schemas.microsoft.com/office/powerpoint/2010/main" val="2404224807"/>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52736"/>
            <a:ext cx="6696744"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A major research study tried to find out what motivated employees. It concluded that managers got the best from their employees by satisfying four basic motivating drives. These are:</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drive to </a:t>
            </a:r>
            <a:r>
              <a:rPr lang="en-US" sz="1900" b="1" dirty="0"/>
              <a:t>acquire</a:t>
            </a:r>
            <a:r>
              <a:rPr lang="en-US" sz="1900" dirty="0"/>
              <a:t> (obtain scarce objects, including intangibles such as social status)</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drive to </a:t>
            </a:r>
            <a:r>
              <a:rPr lang="en-US" sz="1900" b="1" dirty="0"/>
              <a:t>bond</a:t>
            </a:r>
            <a:r>
              <a:rPr lang="en-US" sz="1900" dirty="0"/>
              <a:t> (form connections with individuals and groups)</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drive to </a:t>
            </a:r>
            <a:r>
              <a:rPr lang="en-US" sz="1900" b="1" dirty="0"/>
              <a:t>comprehend</a:t>
            </a:r>
            <a:r>
              <a:rPr lang="en-US" sz="1900" dirty="0"/>
              <a:t> (satisfy our curiosity and master the world around us)</a:t>
            </a:r>
          </a:p>
          <a:p>
            <a:pPr marL="720725" indent="-360363">
              <a:buClr>
                <a:schemeClr val="accent6">
                  <a:lumMod val="50000"/>
                </a:schemeClr>
              </a:buClr>
              <a:buFont typeface="Arial" panose="020B0604020202020204" pitchFamily="34" charset="0"/>
              <a:buChar char="•"/>
            </a:pPr>
            <a:r>
              <a:rPr lang="en-US" sz="1900" dirty="0" smtClean="0"/>
              <a:t>The </a:t>
            </a:r>
            <a:r>
              <a:rPr lang="en-US" sz="1900" dirty="0"/>
              <a:t>drive to </a:t>
            </a:r>
            <a:r>
              <a:rPr lang="en-US" sz="1900" b="1" dirty="0"/>
              <a:t>defend</a:t>
            </a:r>
            <a:r>
              <a:rPr lang="en-US" sz="1900" dirty="0"/>
              <a:t> (protect against external threats and provide justice).</a:t>
            </a:r>
          </a:p>
          <a:p>
            <a:pPr marL="360363" indent="-360363">
              <a:buClr>
                <a:schemeClr val="accent6">
                  <a:lumMod val="50000"/>
                </a:schemeClr>
              </a:buClr>
              <a:buFont typeface="Wingdings 3" panose="05040102010807070707" pitchFamily="18" charset="2"/>
              <a:buChar char=""/>
            </a:pPr>
            <a:r>
              <a:rPr lang="en-US" sz="1900" dirty="0"/>
              <a:t>The study focused on four commonly used workforce indicators that measure motivation. These are: engagement, satisfaction, commitment and intention to quit. </a:t>
            </a:r>
            <a:r>
              <a:rPr lang="en-US" sz="1900" dirty="0" smtClean="0"/>
              <a:t>The </a:t>
            </a:r>
            <a:r>
              <a:rPr lang="en-US" sz="1900" dirty="0"/>
              <a:t>study found that an organisation's ability to meet the four fundamental drives explains, on average, about 60 per cent of employees' variance on these four motivational indicators.</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20.4 </a:t>
            </a:r>
            <a:r>
              <a:rPr lang="en-GB" sz="3200" dirty="0"/>
              <a:t>– </a:t>
            </a:r>
            <a:r>
              <a:rPr lang="en-GB" sz="3200" dirty="0" smtClean="0"/>
              <a:t>Non-Financial Incentives - Motivation</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109</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3378353"/>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833280"/>
            <a:ext cx="8640960" cy="183608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600" dirty="0"/>
              <a:t>Finally, workers felt that their immediate line manager had a big part to play in their motivational performance. </a:t>
            </a:r>
            <a:endParaRPr lang="en-US" sz="1600" dirty="0" smtClean="0"/>
          </a:p>
          <a:p>
            <a:pPr lvl="0" algn="just" eaLnBrk="0" hangingPunct="0">
              <a:lnSpc>
                <a:spcPct val="103000"/>
              </a:lnSpc>
            </a:pPr>
            <a:r>
              <a:rPr lang="en-US" altLang="en-US" sz="1600" b="1" dirty="0">
                <a:solidFill>
                  <a:srgbClr val="FF0000"/>
                </a:solidFill>
                <a:latin typeface="Arial" panose="020B0604020202020204" pitchFamily="34" charset="0"/>
                <a:ea typeface="Arial" panose="020B0604020202020204" pitchFamily="34" charset="0"/>
                <a:cs typeface="Arial" panose="020B0604020202020204" pitchFamily="34" charset="0"/>
              </a:rPr>
              <a:t>Questions</a:t>
            </a:r>
          </a:p>
          <a:p>
            <a:pPr marL="457200" lvl="0" indent="-457200" algn="just" eaLnBrk="0" hangingPunct="0">
              <a:lnSpc>
                <a:spcPct val="103000"/>
              </a:lnSpc>
              <a:buFont typeface="+mj-lt"/>
              <a:buAutoNum type="arabicPeriod"/>
            </a:pPr>
            <a:r>
              <a:rPr lang="en-US" altLang="en-US" sz="1600" dirty="0">
                <a:solidFill>
                  <a:srgbClr val="FF0000"/>
                </a:solidFill>
                <a:latin typeface="Arial" panose="020B0604020202020204" pitchFamily="34" charset="0"/>
                <a:ea typeface="Arial" panose="020B0604020202020204" pitchFamily="34" charset="0"/>
                <a:cs typeface="Arial" panose="020B0604020202020204" pitchFamily="34" charset="0"/>
              </a:rPr>
              <a:t>Which of the above 'drives' can best be satisfied by performance related pay?</a:t>
            </a:r>
          </a:p>
          <a:p>
            <a:pPr marL="457200" lvl="0" indent="-457200" algn="just" eaLnBrk="0" hangingPunct="0">
              <a:lnSpc>
                <a:spcPct val="103000"/>
              </a:lnSpc>
              <a:buFont typeface="+mj-lt"/>
              <a:buAutoNum type="arabicPeriod"/>
            </a:pPr>
            <a:r>
              <a:rPr lang="en-US" altLang="en-US" sz="1600" dirty="0">
                <a:solidFill>
                  <a:srgbClr val="FF0000"/>
                </a:solidFill>
                <a:latin typeface="Arial" panose="020B0604020202020204" pitchFamily="34" charset="0"/>
                <a:ea typeface="Arial" panose="020B0604020202020204" pitchFamily="34" charset="0"/>
                <a:cs typeface="Arial" panose="020B0604020202020204" pitchFamily="34" charset="0"/>
              </a:rPr>
              <a:t>Which one of the four drives could best be satisfied by team working?</a:t>
            </a:r>
          </a:p>
          <a:p>
            <a:pPr marL="457200" lvl="0" indent="-457200" algn="just" eaLnBrk="0" hangingPunct="0">
              <a:lnSpc>
                <a:spcPct val="103000"/>
              </a:lnSpc>
              <a:buFont typeface="+mj-lt"/>
              <a:buAutoNum type="arabicPeriod"/>
            </a:pPr>
            <a:r>
              <a:rPr lang="en-US" altLang="en-US" sz="1600" dirty="0">
                <a:solidFill>
                  <a:srgbClr val="FF0000"/>
                </a:solidFill>
                <a:latin typeface="Arial" panose="020B0604020202020204" pitchFamily="34" charset="0"/>
                <a:ea typeface="Arial" panose="020B0604020202020204" pitchFamily="34" charset="0"/>
                <a:cs typeface="Arial" panose="020B0604020202020204" pitchFamily="34" charset="0"/>
              </a:rPr>
              <a:t>Which one of the four drives could best be satisfied by job enrichment or job rotation?</a:t>
            </a:r>
          </a:p>
          <a:p>
            <a:pPr marL="457200" lvl="0" indent="-457200" algn="just" eaLnBrk="0" hangingPunct="0">
              <a:lnSpc>
                <a:spcPct val="103000"/>
              </a:lnSpc>
              <a:buFont typeface="+mj-lt"/>
              <a:buAutoNum type="arabicPeriod"/>
            </a:pPr>
            <a:r>
              <a:rPr lang="en-US" altLang="en-US" sz="1600" dirty="0">
                <a:solidFill>
                  <a:srgbClr val="FF0000"/>
                </a:solidFill>
                <a:latin typeface="Arial" panose="020B0604020202020204" pitchFamily="34" charset="0"/>
                <a:ea typeface="Arial" panose="020B0604020202020204" pitchFamily="34" charset="0"/>
                <a:cs typeface="Arial" panose="020B0604020202020204" pitchFamily="34" charset="0"/>
              </a:rPr>
              <a:t>In your opinion can any of the four drives be satisfied by empowerment</a:t>
            </a:r>
            <a:r>
              <a:rPr lang="en-US" altLang="en-US" sz="1600" dirty="0" smtClean="0">
                <a:solidFill>
                  <a:srgbClr val="FF0000"/>
                </a:solidFill>
                <a:latin typeface="Arial" panose="020B0604020202020204" pitchFamily="34" charset="0"/>
                <a:ea typeface="Arial" panose="020B0604020202020204" pitchFamily="34" charset="0"/>
                <a:cs typeface="Arial" panose="020B0604020202020204" pitchFamily="34" charset="0"/>
              </a:rPr>
              <a:t>?</a:t>
            </a:r>
            <a:endParaRPr lang="en-US" altLang="en-US" sz="1600" dirty="0">
              <a:solidFill>
                <a:srgbClr val="FF0000"/>
              </a:solidFill>
              <a:latin typeface="Arial" panose="020B0604020202020204" pitchFamily="34" charset="0"/>
              <a:ea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35496" y="72008"/>
            <a:ext cx="7704856" cy="548680"/>
          </a:xfrm>
        </p:spPr>
        <p:txBody>
          <a:bodyPr>
            <a:noAutofit/>
          </a:bodyPr>
          <a:lstStyle/>
          <a:p>
            <a:r>
              <a:rPr lang="en-GB" sz="3200" dirty="0" smtClean="0"/>
              <a:t>20.4 </a:t>
            </a:r>
            <a:r>
              <a:rPr lang="en-GB" sz="3200" dirty="0"/>
              <a:t>– </a:t>
            </a:r>
            <a:r>
              <a:rPr lang="en-GB" sz="3200" dirty="0" smtClean="0"/>
              <a:t>Non-Financial Incentives - Motivation</a:t>
            </a:r>
            <a:endParaRPr lang="en-GB" sz="32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109</a:t>
            </a:r>
            <a:endParaRPr lang="en-GB" sz="1100" b="1" dirty="0">
              <a:latin typeface="Arial" panose="020B0604020202020204" pitchFamily="34" charset="0"/>
              <a:cs typeface="Arial" panose="020B0604020202020204" pitchFamily="34" charset="0"/>
            </a:endParaRPr>
          </a:p>
        </p:txBody>
      </p:sp>
      <p:sp>
        <p:nvSpPr>
          <p:cNvPr id="3" name="Oval 2"/>
          <p:cNvSpPr/>
          <p:nvPr/>
        </p:nvSpPr>
        <p:spPr>
          <a:xfrm>
            <a:off x="1547664" y="1169368"/>
            <a:ext cx="5976664" cy="3339752"/>
          </a:xfrm>
          <a:prstGeom prst="ellipse">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323528" y="2420887"/>
            <a:ext cx="3240360" cy="1058698"/>
          </a:xfrm>
          <a:prstGeom prst="round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10000"/>
          </a:bodyPr>
          <a:lstStyle/>
          <a:p>
            <a:pPr algn="ctr"/>
            <a:r>
              <a:rPr lang="en-IE" sz="1700" dirty="0" smtClean="0">
                <a:solidFill>
                  <a:schemeClr val="tx1"/>
                </a:solidFill>
                <a:latin typeface="Arial" panose="020B0604020202020204" pitchFamily="34" charset="0"/>
                <a:cs typeface="Arial" panose="020B0604020202020204" pitchFamily="34" charset="0"/>
              </a:rPr>
              <a:t>The drive to defend is best achieved with fair, trustworthy and transparent processes for performance management and resource allocation.</a:t>
            </a:r>
            <a:endParaRPr lang="en-GB" sz="1700" dirty="0">
              <a:solidFill>
                <a:schemeClr val="tx1"/>
              </a:solidFill>
              <a:latin typeface="Arial" panose="020B0604020202020204" pitchFamily="34" charset="0"/>
              <a:cs typeface="Arial" panose="020B0604020202020204" pitchFamily="34" charset="0"/>
            </a:endParaRPr>
          </a:p>
        </p:txBody>
      </p:sp>
      <p:sp>
        <p:nvSpPr>
          <p:cNvPr id="9" name="Rounded Rectangle 8"/>
          <p:cNvSpPr/>
          <p:nvPr/>
        </p:nvSpPr>
        <p:spPr>
          <a:xfrm>
            <a:off x="2789802" y="3645025"/>
            <a:ext cx="3240360" cy="1080120"/>
          </a:xfrm>
          <a:prstGeom prst="round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92500" lnSpcReduction="10000"/>
          </a:bodyPr>
          <a:lstStyle/>
          <a:p>
            <a:pPr algn="ctr"/>
            <a:r>
              <a:rPr lang="en-IE" sz="1700" dirty="0" smtClean="0">
                <a:solidFill>
                  <a:schemeClr val="tx1"/>
                </a:solidFill>
                <a:latin typeface="Arial" panose="020B0604020202020204" pitchFamily="34" charset="0"/>
                <a:cs typeface="Arial" panose="020B0604020202020204" pitchFamily="34" charset="0"/>
              </a:rPr>
              <a:t>The drive to comprehend is best addressed by designing jobs that are meaningful, interesting and challenging..</a:t>
            </a:r>
            <a:endParaRPr lang="en-GB" sz="1700" dirty="0">
              <a:solidFill>
                <a:schemeClr val="tx1"/>
              </a:solidFill>
              <a:latin typeface="Arial" panose="020B0604020202020204" pitchFamily="34" charset="0"/>
              <a:cs typeface="Arial" panose="020B0604020202020204" pitchFamily="34" charset="0"/>
            </a:endParaRPr>
          </a:p>
        </p:txBody>
      </p:sp>
      <p:sp>
        <p:nvSpPr>
          <p:cNvPr id="10" name="Rounded Rectangle 9"/>
          <p:cNvSpPr/>
          <p:nvPr/>
        </p:nvSpPr>
        <p:spPr>
          <a:xfrm>
            <a:off x="5646722" y="2420888"/>
            <a:ext cx="3240360" cy="1080120"/>
          </a:xfrm>
          <a:prstGeom prst="round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85000" lnSpcReduction="10000"/>
          </a:bodyPr>
          <a:lstStyle/>
          <a:p>
            <a:pPr algn="ctr"/>
            <a:r>
              <a:rPr lang="en-IE" sz="1700" dirty="0" smtClean="0">
                <a:solidFill>
                  <a:schemeClr val="tx1"/>
                </a:solidFill>
                <a:latin typeface="Arial" panose="020B0604020202020204" pitchFamily="34" charset="0"/>
                <a:cs typeface="Arial" panose="020B0604020202020204" pitchFamily="34" charset="0"/>
              </a:rPr>
              <a:t>The most effective way to fulfil the need to bond is to create a culture that promotes teamwork, collaboration, openness and friendship</a:t>
            </a:r>
            <a:endParaRPr lang="en-GB" sz="1700"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2411760" y="1063640"/>
            <a:ext cx="3996444" cy="1213231"/>
          </a:xfrm>
          <a:prstGeom prst="round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rmAutofit fontScale="77500" lnSpcReduction="20000"/>
          </a:bodyPr>
          <a:lstStyle/>
          <a:p>
            <a:pPr algn="ctr"/>
            <a:r>
              <a:rPr lang="en-IE" sz="1700" dirty="0" smtClean="0">
                <a:solidFill>
                  <a:schemeClr val="tx1"/>
                </a:solidFill>
                <a:latin typeface="Arial" panose="020B0604020202020204" pitchFamily="34" charset="0"/>
                <a:cs typeface="Arial" panose="020B0604020202020204" pitchFamily="34" charset="0"/>
              </a:rPr>
              <a:t>The drive to acquire is most easily satisfied by an organisation’s reward system, how effectively is discriminates between good and bad performers ties reward to performance and gives the best possible opportunities for advancement.</a:t>
            </a:r>
            <a:endParaRPr lang="en-GB" sz="17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8490513"/>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1374735"/>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000" b="1" dirty="0">
                <a:solidFill>
                  <a:srgbClr val="1F497D"/>
                </a:solidFill>
                <a:latin typeface="Arial" charset="0"/>
              </a:rPr>
              <a:t>Evidence A IKEA – A Global Furniture Brand</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IKEA, the world’s largest furniture retailer, designs and sells ready to assemble furniture. For example, beds, chairs and desks. Its stores feature restaurants and food departments.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2014</a:t>
            </a:r>
            <a:endParaRPr lang="en-GB" sz="3600" dirty="0"/>
          </a:p>
        </p:txBody>
      </p:sp>
      <p:pic>
        <p:nvPicPr>
          <p:cNvPr id="3" name="Picture 2"/>
          <p:cNvPicPr>
            <a:picLocks noChangeAspect="1"/>
          </p:cNvPicPr>
          <p:nvPr/>
        </p:nvPicPr>
        <p:blipFill rotWithShape="1">
          <a:blip r:embed="rId3"/>
          <a:srcRect l="10152" t="16532" r="8493" b="11610"/>
          <a:stretch/>
        </p:blipFill>
        <p:spPr>
          <a:xfrm>
            <a:off x="297969" y="2420888"/>
            <a:ext cx="8522503" cy="4232263"/>
          </a:xfrm>
          <a:prstGeom prst="rect">
            <a:avLst/>
          </a:prstGeom>
        </p:spPr>
      </p:pic>
      <p:sp>
        <p:nvSpPr>
          <p:cNvPr id="5" name="TextBox 4">
            <a:hlinkClick r:id="rId4" action="ppaction://hlinkfile"/>
          </p:cNvPr>
          <p:cNvSpPr txBox="1"/>
          <p:nvPr/>
        </p:nvSpPr>
        <p:spPr>
          <a:xfrm>
            <a:off x="8403116" y="101382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5186192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852884"/>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850" b="1" dirty="0">
                <a:solidFill>
                  <a:srgbClr val="1F497D"/>
                </a:solidFill>
                <a:latin typeface="Arial" charset="0"/>
              </a:rPr>
              <a:t>Evidence B IKEA’s vision and business idea</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“To create a better everyday life for many people”, this is the IKEA vision. Our business idea is to offer a wide range of well-designed, functional home furnishing products at prices so low that as many people as possible will be able to afford them.</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For us, good design is the right combination of form, function, quality, sustainability and a low price. Our designers have to find the right balance of these elements.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It’s a unique challenge that keeps us innovative. What makes us unique is that our suppliers play a very important role. Early in the design phase, our designers work with teams of technicians, manufacturers and specialists – often on the factory floor.</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We work hard to achieve quality at affordable prices through </a:t>
            </a:r>
            <a:r>
              <a:rPr lang="en-US" sz="1850" dirty="0" err="1">
                <a:solidFill>
                  <a:srgbClr val="1F497D"/>
                </a:solidFill>
                <a:latin typeface="Arial" charset="0"/>
              </a:rPr>
              <a:t>maximising</a:t>
            </a:r>
            <a:r>
              <a:rPr lang="en-US" sz="1850" dirty="0">
                <a:solidFill>
                  <a:srgbClr val="1F497D"/>
                </a:solidFill>
                <a:latin typeface="Arial" charset="0"/>
              </a:rPr>
              <a:t> value. We build long-term supplier relationships and invest in highly automated production to produce large volumes. We ensure that high volumes of IKEA products are available to customers in perfect condition, at the right time and at minimum cost. This is a challenge that requires detailed planning and flexibility. Our objective is to increase sales and focus on growth in Asia and Australia.</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2014</a:t>
            </a:r>
            <a:endParaRPr lang="en-GB" sz="3600" dirty="0"/>
          </a:p>
        </p:txBody>
      </p:sp>
      <p:sp>
        <p:nvSpPr>
          <p:cNvPr id="4" name="TextBox 3">
            <a:hlinkClick r:id="rId3" action="ppaction://hlinkfile"/>
          </p:cNvPr>
          <p:cNvSpPr txBox="1"/>
          <p:nvPr/>
        </p:nvSpPr>
        <p:spPr>
          <a:xfrm>
            <a:off x="8403116" y="202193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902348864"/>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713359"/>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660" b="1" dirty="0">
                <a:solidFill>
                  <a:srgbClr val="1F497D"/>
                </a:solidFill>
                <a:latin typeface="Arial" charset="0"/>
              </a:rPr>
              <a:t>Evidence C A little bit of Sweden in the UK</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Cathy Donnelly, IKEA’s Human Resources (HR) Operations Manager in the UK, says health and well-being for staff is key to IKEA’s success. Company policy is to have a 50/50 male female split in senior management. Three of the five members of IKEA UK’s top management team are women.</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IKEA has a </a:t>
            </a:r>
            <a:r>
              <a:rPr lang="en-US" sz="1660" dirty="0" err="1">
                <a:solidFill>
                  <a:srgbClr val="1F497D"/>
                </a:solidFill>
                <a:latin typeface="Arial" charset="0"/>
              </a:rPr>
              <a:t>decentralised</a:t>
            </a:r>
            <a:r>
              <a:rPr lang="en-US" sz="1660" dirty="0">
                <a:solidFill>
                  <a:srgbClr val="1F497D"/>
                </a:solidFill>
                <a:latin typeface="Arial" charset="0"/>
              </a:rPr>
              <a:t> organisational structure operating throughout all of its stores worldwide. Many employees work part time or have other forms of flexible working. In one store two HR Managers job share. Staff can work set </a:t>
            </a:r>
            <a:r>
              <a:rPr lang="en-US" sz="1660" dirty="0" err="1">
                <a:solidFill>
                  <a:srgbClr val="1F497D"/>
                </a:solidFill>
                <a:latin typeface="Arial" charset="0"/>
              </a:rPr>
              <a:t>rotas</a:t>
            </a:r>
            <a:r>
              <a:rPr lang="en-US" sz="1660" dirty="0">
                <a:solidFill>
                  <a:srgbClr val="1F497D"/>
                </a:solidFill>
                <a:latin typeface="Arial" charset="0"/>
              </a:rPr>
              <a:t> so they can drop their children at school and work later or earlier shifts.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“As long as it works for the business, employees have the freedom to work flexibly,” says Cathy. One store manager in Manchester works flexible hours. “Her line manager is not interested in whether she starts at nine or 10 but in the store’s performance.”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IKEA stores often have long opening hours so flexible working fits well into this. IKEA has contracts where people work longer hours in busy periods such as September when the new catalogue is launched. They can then work fewer hours in less busy periods. This may allow them to spend more quality time with the family.</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660" dirty="0">
                <a:solidFill>
                  <a:srgbClr val="1F497D"/>
                </a:solidFill>
                <a:latin typeface="Arial" charset="0"/>
              </a:rPr>
              <a:t>“We are keen to support women after maternity leave. The average IKEA customer is a 35-year-old female living with children. We need to have like-minded people working in our organisation and meeting these customers. It makes sense to attract and retain them.”</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2014</a:t>
            </a:r>
            <a:endParaRPr lang="en-GB" sz="3600" dirty="0"/>
          </a:p>
        </p:txBody>
      </p:sp>
      <p:sp>
        <p:nvSpPr>
          <p:cNvPr id="4" name="TextBox 3">
            <a:hlinkClick r:id="rId3" action="ppaction://hlinkfile"/>
          </p:cNvPr>
          <p:cNvSpPr txBox="1"/>
          <p:nvPr/>
        </p:nvSpPr>
        <p:spPr>
          <a:xfrm>
            <a:off x="8403116" y="2309971"/>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535586497"/>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347788"/>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660" b="1" dirty="0">
                <a:solidFill>
                  <a:srgbClr val="1F497D"/>
                </a:solidFill>
                <a:latin typeface="Arial" charset="0"/>
              </a:rPr>
              <a:t>Evidence D Selected IKEA products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2014</a:t>
            </a:r>
            <a:endParaRPr lang="en-GB" sz="3600" dirty="0"/>
          </a:p>
        </p:txBody>
      </p:sp>
      <p:sp>
        <p:nvSpPr>
          <p:cNvPr id="3" name="Rectangle 2"/>
          <p:cNvSpPr/>
          <p:nvPr/>
        </p:nvSpPr>
        <p:spPr>
          <a:xfrm>
            <a:off x="265135" y="3290501"/>
            <a:ext cx="4253113" cy="646331"/>
          </a:xfrm>
          <a:prstGeom prst="rect">
            <a:avLst/>
          </a:prstGeom>
        </p:spPr>
        <p:txBody>
          <a:bodyPr wrap="square">
            <a:spAutoFit/>
          </a:bodyPr>
          <a:lstStyle/>
          <a:p>
            <a:pPr fontAlgn="base">
              <a:spcBef>
                <a:spcPct val="0"/>
              </a:spcBef>
              <a:spcAft>
                <a:spcPct val="0"/>
              </a:spcAft>
            </a:pPr>
            <a:r>
              <a:rPr lang="en-US" b="1" dirty="0">
                <a:solidFill>
                  <a:prstClr val="black"/>
                </a:solidFill>
                <a:latin typeface="MyriadPro-Bold" panose="020B0703030403020204" pitchFamily="34" charset="0"/>
              </a:rPr>
              <a:t>Billy Bookcase – 503,441 sold between</a:t>
            </a:r>
          </a:p>
          <a:p>
            <a:pPr fontAlgn="base">
              <a:spcBef>
                <a:spcPct val="0"/>
              </a:spcBef>
              <a:spcAft>
                <a:spcPct val="0"/>
              </a:spcAft>
            </a:pPr>
            <a:r>
              <a:rPr lang="en-US" b="1" dirty="0">
                <a:solidFill>
                  <a:prstClr val="black"/>
                </a:solidFill>
                <a:latin typeface="MyriadPro-Bold" panose="020B0703030403020204" pitchFamily="34" charset="0"/>
              </a:rPr>
              <a:t>1 September 2012 and 25 October 2012</a:t>
            </a:r>
            <a:endParaRPr lang="en-GB" dirty="0">
              <a:solidFill>
                <a:prstClr val="black"/>
              </a:solidFill>
              <a:latin typeface="Arial" charset="0"/>
            </a:endParaRPr>
          </a:p>
        </p:txBody>
      </p:sp>
      <p:sp>
        <p:nvSpPr>
          <p:cNvPr id="4" name="Rectangle 3"/>
          <p:cNvSpPr/>
          <p:nvPr/>
        </p:nvSpPr>
        <p:spPr>
          <a:xfrm>
            <a:off x="4518248" y="3290501"/>
            <a:ext cx="4374232" cy="923330"/>
          </a:xfrm>
          <a:prstGeom prst="rect">
            <a:avLst/>
          </a:prstGeom>
        </p:spPr>
        <p:txBody>
          <a:bodyPr wrap="square">
            <a:spAutoFit/>
          </a:bodyPr>
          <a:lstStyle/>
          <a:p>
            <a:pPr fontAlgn="base">
              <a:spcBef>
                <a:spcPct val="0"/>
              </a:spcBef>
              <a:spcAft>
                <a:spcPct val="0"/>
              </a:spcAft>
            </a:pPr>
            <a:r>
              <a:rPr lang="en-US" b="1" i="1" dirty="0">
                <a:solidFill>
                  <a:prstClr val="black"/>
                </a:solidFill>
                <a:latin typeface="MyriadPro-BoldIt" panose="020B0703030403090204" pitchFamily="34" charset="0"/>
              </a:rPr>
              <a:t>IKEA </a:t>
            </a:r>
            <a:r>
              <a:rPr lang="en-US" b="1" dirty="0">
                <a:solidFill>
                  <a:prstClr val="black"/>
                </a:solidFill>
                <a:latin typeface="MyriadPro-Bold" panose="020B0703030403020204" pitchFamily="34" charset="0"/>
              </a:rPr>
              <a:t>have sold 11.6bn Swedish meatballs to British customers since 1987.</a:t>
            </a:r>
          </a:p>
          <a:p>
            <a:pPr fontAlgn="base">
              <a:spcBef>
                <a:spcPct val="0"/>
              </a:spcBef>
              <a:spcAft>
                <a:spcPct val="0"/>
              </a:spcAft>
            </a:pPr>
            <a:r>
              <a:rPr lang="en-US" b="1" dirty="0">
                <a:solidFill>
                  <a:prstClr val="black"/>
                </a:solidFill>
                <a:latin typeface="MyriadPro-Bold" panose="020B0703030403020204" pitchFamily="34" charset="0"/>
              </a:rPr>
              <a:t>Growth of ready meals market up by 4%</a:t>
            </a:r>
            <a:endParaRPr lang="en-GB" dirty="0">
              <a:solidFill>
                <a:prstClr val="black"/>
              </a:solidFill>
              <a:latin typeface="Arial" charset="0"/>
            </a:endParaRPr>
          </a:p>
        </p:txBody>
      </p:sp>
      <p:sp>
        <p:nvSpPr>
          <p:cNvPr id="5" name="Rectangle 4"/>
          <p:cNvSpPr/>
          <p:nvPr/>
        </p:nvSpPr>
        <p:spPr>
          <a:xfrm>
            <a:off x="1014411" y="6018594"/>
            <a:ext cx="7056784" cy="646331"/>
          </a:xfrm>
          <a:prstGeom prst="rect">
            <a:avLst/>
          </a:prstGeom>
        </p:spPr>
        <p:txBody>
          <a:bodyPr wrap="square">
            <a:spAutoFit/>
          </a:bodyPr>
          <a:lstStyle/>
          <a:p>
            <a:pPr fontAlgn="base">
              <a:spcBef>
                <a:spcPct val="0"/>
              </a:spcBef>
              <a:spcAft>
                <a:spcPct val="0"/>
              </a:spcAft>
            </a:pPr>
            <a:r>
              <a:rPr lang="en-US" b="1" dirty="0">
                <a:solidFill>
                  <a:prstClr val="black"/>
                </a:solidFill>
                <a:latin typeface="MyriadPro-Bold" panose="020B0703030403020204" pitchFamily="34" charset="0"/>
              </a:rPr>
              <a:t>The UK market for solar panels is currently growing at 25% per year. </a:t>
            </a:r>
            <a:r>
              <a:rPr lang="en-US" b="1" i="1" dirty="0">
                <a:solidFill>
                  <a:prstClr val="black"/>
                </a:solidFill>
                <a:latin typeface="MyriadPro-BoldIt" panose="020B0703030403090204" pitchFamily="34" charset="0"/>
              </a:rPr>
              <a:t>IKEA </a:t>
            </a:r>
            <a:r>
              <a:rPr lang="en-US" b="1" dirty="0">
                <a:solidFill>
                  <a:prstClr val="black"/>
                </a:solidFill>
                <a:latin typeface="MyriadPro-Bold" panose="020B0703030403020204" pitchFamily="34" charset="0"/>
              </a:rPr>
              <a:t>is launching packs of solar panels in 17 UK stores in 2013</a:t>
            </a:r>
            <a:endParaRPr lang="en-GB" dirty="0">
              <a:solidFill>
                <a:prstClr val="black"/>
              </a:solidFill>
              <a:latin typeface="Arial" charset="0"/>
            </a:endParaRPr>
          </a:p>
        </p:txBody>
      </p:sp>
      <p:pic>
        <p:nvPicPr>
          <p:cNvPr id="29698" name="Picture 2" descr="Image result for Billy Bookcase"/>
          <p:cNvPicPr>
            <a:picLocks noChangeAspect="1" noChangeArrowheads="1"/>
          </p:cNvPicPr>
          <p:nvPr/>
        </p:nvPicPr>
        <p:blipFill rotWithShape="1">
          <a:blip r:embed="rId3">
            <a:extLst>
              <a:ext uri="{28A0092B-C50C-407E-A947-70E740481C1C}">
                <a14:useLocalDpi xmlns:a14="http://schemas.microsoft.com/office/drawing/2010/main" val="0"/>
              </a:ext>
            </a:extLst>
          </a:blip>
          <a:srcRect t="6214" b="13625"/>
          <a:stretch/>
        </p:blipFill>
        <p:spPr bwMode="auto">
          <a:xfrm>
            <a:off x="611560" y="1412776"/>
            <a:ext cx="3442769" cy="186283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Image result for ikea swedish meatball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6160" y="1091783"/>
            <a:ext cx="3958408" cy="2226605"/>
          </a:xfrm>
          <a:prstGeom prst="rect">
            <a:avLst/>
          </a:prstGeom>
          <a:noFill/>
          <a:extLst>
            <a:ext uri="{909E8E84-426E-40DD-AFC4-6F175D3DCCD1}">
              <a14:hiddenFill xmlns:a14="http://schemas.microsoft.com/office/drawing/2010/main">
                <a:solidFill>
                  <a:srgbClr val="FFFFFF"/>
                </a:solidFill>
              </a14:hiddenFill>
            </a:ext>
          </a:extLst>
        </p:spPr>
      </p:pic>
      <p:pic>
        <p:nvPicPr>
          <p:cNvPr id="29702" name="Picture 6" descr="Image result for ikea solar pane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175" y="4163045"/>
            <a:ext cx="3298753" cy="1855549"/>
          </a:xfrm>
          <a:prstGeom prst="rect">
            <a:avLst/>
          </a:prstGeom>
          <a:noFill/>
          <a:extLst>
            <a:ext uri="{909E8E84-426E-40DD-AFC4-6F175D3DCCD1}">
              <a14:hiddenFill xmlns:a14="http://schemas.microsoft.com/office/drawing/2010/main">
                <a:solidFill>
                  <a:srgbClr val="FFFFFF"/>
                </a:solidFill>
              </a14:hiddenFill>
            </a:ext>
          </a:extLst>
        </p:spPr>
      </p:pic>
      <p:pic>
        <p:nvPicPr>
          <p:cNvPr id="29704" name="Picture 8" descr="Image result for ikea solar pan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2739" y="4209024"/>
            <a:ext cx="3973717" cy="180957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hlinkClick r:id="rId7" action="ppaction://hlinkfile"/>
          </p:cNvPr>
          <p:cNvSpPr txBox="1"/>
          <p:nvPr/>
        </p:nvSpPr>
        <p:spPr>
          <a:xfrm>
            <a:off x="3995936" y="418217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035495069"/>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508175"/>
          </a:xfrm>
          <a:prstGeom prst="rect">
            <a:avLst/>
          </a:prstGeom>
        </p:spPr>
        <p:txBody>
          <a:bodyPr wrap="square">
            <a:spAutoFit/>
          </a:bodyPr>
          <a:lstStyle/>
          <a:p>
            <a:pPr marL="342900" indent="-342900">
              <a:spcAft>
                <a:spcPts val="400"/>
              </a:spcAft>
              <a:buClr>
                <a:srgbClr val="F79646">
                  <a:lumMod val="50000"/>
                </a:srgbClr>
              </a:buClr>
              <a:buFont typeface="+mj-lt"/>
              <a:buAutoNum type="arabicPeriod" startAt="11"/>
              <a:tabLst>
                <a:tab pos="8345488" algn="r"/>
              </a:tabLst>
            </a:pPr>
            <a:r>
              <a:rPr lang="en-US" sz="1660" dirty="0">
                <a:solidFill>
                  <a:srgbClr val="FF0000"/>
                </a:solidFill>
              </a:rPr>
              <a:t>Evaluate the importance of flexible working to IKEA and its employees..</a:t>
            </a:r>
            <a:r>
              <a:rPr lang="en-US" sz="1660" dirty="0">
                <a:solidFill>
                  <a:srgbClr val="FF0000"/>
                </a:solidFill>
                <a:latin typeface="Arial" charset="0"/>
              </a:rPr>
              <a:t>	(6)</a:t>
            </a:r>
          </a:p>
          <a:p>
            <a:pPr fontAlgn="base">
              <a:spcBef>
                <a:spcPct val="0"/>
              </a:spcBef>
              <a:spcAft>
                <a:spcPts val="400"/>
              </a:spcAft>
              <a:buClr>
                <a:srgbClr val="F79646">
                  <a:lumMod val="50000"/>
                </a:srgbClr>
              </a:buClr>
              <a:tabLst>
                <a:tab pos="8345488" algn="r"/>
              </a:tabLst>
            </a:pPr>
            <a:r>
              <a:rPr lang="en-US" sz="1660" dirty="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r>
              <a:rPr lang="en-US" sz="1660" b="1" dirty="0">
                <a:solidFill>
                  <a:srgbClr val="FF0000"/>
                </a:solidFill>
                <a:latin typeface="Arial" charset="0"/>
              </a:rPr>
              <a:t>(Total for Question </a:t>
            </a:r>
            <a:r>
              <a:rPr lang="en-US" sz="1660" b="1" dirty="0" smtClean="0">
                <a:solidFill>
                  <a:srgbClr val="FF0000"/>
                </a:solidFill>
                <a:latin typeface="Arial" charset="0"/>
              </a:rPr>
              <a:t>11 </a:t>
            </a:r>
            <a:r>
              <a:rPr lang="en-US" sz="1660" b="1" dirty="0">
                <a:solidFill>
                  <a:srgbClr val="FF0000"/>
                </a:solidFill>
                <a:latin typeface="Arial" charset="0"/>
              </a:rPr>
              <a:t>= </a:t>
            </a:r>
            <a:r>
              <a:rPr lang="en-US" sz="1660" b="1" dirty="0" smtClean="0">
                <a:solidFill>
                  <a:srgbClr val="FF0000"/>
                </a:solidFill>
                <a:latin typeface="Arial" charset="0"/>
              </a:rPr>
              <a:t>14 </a:t>
            </a:r>
            <a:r>
              <a:rPr lang="en-US" sz="1660" b="1" dirty="0">
                <a:solidFill>
                  <a:srgbClr val="FF0000"/>
                </a:solidFill>
                <a:latin typeface="Arial" charset="0"/>
              </a:rPr>
              <a:t>marks)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2014</a:t>
            </a:r>
            <a:endParaRPr lang="en-GB" sz="3600" dirty="0"/>
          </a:p>
        </p:txBody>
      </p:sp>
      <p:sp>
        <p:nvSpPr>
          <p:cNvPr id="4" name="TextBox 3">
            <a:hlinkClick r:id="rId3" action="ppaction://hlinkfile"/>
          </p:cNvPr>
          <p:cNvSpPr txBox="1"/>
          <p:nvPr/>
        </p:nvSpPr>
        <p:spPr>
          <a:xfrm>
            <a:off x="8403116" y="238197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97174278"/>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2636147104"/>
              </p:ext>
            </p:extLst>
          </p:nvPr>
        </p:nvGraphicFramePr>
        <p:xfrm>
          <a:off x="251520" y="1124744"/>
          <a:ext cx="8640960" cy="5501640"/>
        </p:xfrm>
        <a:graphic>
          <a:graphicData uri="http://schemas.openxmlformats.org/drawingml/2006/table">
            <a:tbl>
              <a:tblPr firstRow="1" bandRow="1">
                <a:tableStyleId>{5C22544A-7EE6-4342-B048-85BDC9FD1C3A}</a:tableStyleId>
              </a:tblPr>
              <a:tblGrid>
                <a:gridCol w="720080"/>
                <a:gridCol w="720080"/>
                <a:gridCol w="4032448"/>
                <a:gridCol w="1850238"/>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Evaluate the importance of flexible working to IKEA and its employees.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latin typeface="Arial" panose="020B0604020202020204" pitchFamily="34" charset="0"/>
                          <a:cs typeface="Arial" panose="020B0604020202020204" pitchFamily="34" charset="0"/>
                        </a:rPr>
                        <a:t>14 marks</a:t>
                      </a:r>
                      <a:endParaRPr lang="en-GB" sz="18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500" b="0" smtClean="0">
                          <a:solidFill>
                            <a:schemeClr val="tx1"/>
                          </a:solidFill>
                          <a:latin typeface="Arial" panose="020B0604020202020204" pitchFamily="34" charset="0"/>
                          <a:cs typeface="Arial" panose="020B0604020202020204" pitchFamily="34" charset="0"/>
                        </a:rPr>
                        <a:t>1</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1-2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0" i="0" u="none" strike="noStrike" baseline="0" dirty="0" smtClean="0">
                          <a:solidFill>
                            <a:srgbClr val="000000"/>
                          </a:solidFill>
                          <a:latin typeface="Arial" panose="020B0604020202020204" pitchFamily="34" charset="0"/>
                          <a:cs typeface="Arial" panose="020B0604020202020204" pitchFamily="34" charset="0"/>
                        </a:rPr>
                        <a:t>Knowledge/understanding of </a:t>
                      </a:r>
                    </a:p>
                    <a:p>
                      <a:r>
                        <a:rPr lang="en-US" sz="1600" b="0" i="0" u="none" strike="noStrike" baseline="0" dirty="0" smtClean="0">
                          <a:solidFill>
                            <a:srgbClr val="000000"/>
                          </a:solidFill>
                          <a:latin typeface="Arial" panose="020B0604020202020204" pitchFamily="34" charset="0"/>
                          <a:cs typeface="Arial" panose="020B0604020202020204" pitchFamily="34" charset="0"/>
                        </a:rPr>
                        <a:t>what is meant by flexible working </a:t>
                      </a:r>
                    </a:p>
                    <a:p>
                      <a:r>
                        <a:rPr lang="en-US" sz="1600" b="1" i="0" u="none" strike="noStrike" baseline="0" dirty="0" smtClean="0">
                          <a:solidFill>
                            <a:srgbClr val="000000"/>
                          </a:solidFill>
                          <a:latin typeface="Arial" panose="020B0604020202020204" pitchFamily="34" charset="0"/>
                          <a:cs typeface="Arial" panose="020B0604020202020204" pitchFamily="34" charset="0"/>
                        </a:rPr>
                        <a:t>NB a list of flexible working methods without context is restricted to L1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Material presented is often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irrelevant and lacks organisation.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Frequent punctuation and/or </a:t>
                      </a:r>
                      <a:r>
                        <a:rPr lang="en-US" sz="1600" b="0" i="1" u="none" strike="noStrike" baseline="0" dirty="0" smtClean="0">
                          <a:solidFill>
                            <a:srgbClr val="000000"/>
                          </a:solidFill>
                          <a:latin typeface="Arial" panose="020B0604020202020204" pitchFamily="34" charset="0"/>
                          <a:cs typeface="Arial" panose="020B0604020202020204" pitchFamily="34" charset="0"/>
                        </a:rPr>
                        <a:t>grammar errors are likely to be present and the writing is generally </a:t>
                      </a:r>
                      <a:r>
                        <a:rPr lang="en-GB" sz="1600" b="0" i="1" u="none" strike="noStrike" baseline="0" dirty="0" smtClean="0">
                          <a:solidFill>
                            <a:srgbClr val="000000"/>
                          </a:solidFill>
                          <a:latin typeface="Arial" panose="020B0604020202020204" pitchFamily="34" charset="0"/>
                          <a:cs typeface="Arial" panose="020B0604020202020204" pitchFamily="34" charset="0"/>
                        </a:rPr>
                        <a:t>unclear.. </a:t>
                      </a:r>
                      <a:r>
                        <a:rPr lang="en-GB" sz="16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r>
                        <a:rPr lang="en-US" sz="1600" b="0" i="0" u="none" strike="noStrike" baseline="0" dirty="0" smtClean="0">
                          <a:solidFill>
                            <a:srgbClr val="000000"/>
                          </a:solidFill>
                          <a:latin typeface="Arial" panose="020B0604020202020204" pitchFamily="34" charset="0"/>
                          <a:cs typeface="Arial" panose="020B0604020202020204" pitchFamily="34" charset="0"/>
                        </a:rPr>
                        <a:t>e.g. choosing when to work/hours to suit employees such as part time, flexible hours. </a:t>
                      </a:r>
                    </a:p>
                    <a:p>
                      <a:r>
                        <a:rPr lang="en-US" sz="1600" b="0" i="0" u="none" strike="noStrike" baseline="0" dirty="0" smtClean="0">
                          <a:solidFill>
                            <a:srgbClr val="000000"/>
                          </a:solidFill>
                          <a:latin typeface="Arial" panose="020B0604020202020204" pitchFamily="34" charset="0"/>
                          <a:cs typeface="Arial" panose="020B0604020202020204" pitchFamily="34" charset="0"/>
                        </a:rPr>
                        <a:t>e.g. having a multi-skilled workforce that enables a business to quickly adapt to changes 	</a:t>
                      </a:r>
                    </a:p>
                  </a:txBody>
                  <a:tcPr>
                    <a:solidFill>
                      <a:schemeClr val="tx2">
                        <a:lumMod val="20000"/>
                        <a:lumOff val="80000"/>
                      </a:schemeClr>
                    </a:solidFill>
                  </a:tcPr>
                </a:tc>
                <a:tc hMerge="1">
                  <a:txBody>
                    <a:bodyPr/>
                    <a:lstStyle/>
                    <a:p>
                      <a:endParaRPr lang="en-GB"/>
                    </a:p>
                  </a:txBody>
                  <a:tcPr/>
                </a:tc>
              </a:tr>
              <a:tr h="750715">
                <a:tc>
                  <a:txBody>
                    <a:bodyPr/>
                    <a:lstStyle/>
                    <a:p>
                      <a:pPr algn="ctr"/>
                      <a:r>
                        <a:rPr lang="en-GB" sz="1500" b="0" dirty="0" smtClean="0">
                          <a:solidFill>
                            <a:schemeClr val="tx1"/>
                          </a:solidFill>
                          <a:latin typeface="Arial" panose="020B0604020202020204" pitchFamily="34" charset="0"/>
                          <a:cs typeface="Arial" panose="020B0604020202020204" pitchFamily="34" charset="0"/>
                        </a:rPr>
                        <a:t>2</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3-4</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0" i="0" u="none" strike="noStrike" baseline="0" dirty="0" smtClean="0">
                          <a:solidFill>
                            <a:srgbClr val="000000"/>
                          </a:solidFill>
                          <a:latin typeface="Arial" panose="020B0604020202020204" pitchFamily="34" charset="0"/>
                          <a:cs typeface="Arial" panose="020B0604020202020204" pitchFamily="34" charset="0"/>
                        </a:rPr>
                        <a:t>Application must be present, </a:t>
                      </a:r>
                    </a:p>
                    <a:p>
                      <a:r>
                        <a:rPr lang="en-US" sz="1600" b="0" i="0" u="none" strike="noStrike" baseline="0" dirty="0" smtClean="0">
                          <a:solidFill>
                            <a:srgbClr val="000000"/>
                          </a:solidFill>
                          <a:latin typeface="Arial" panose="020B0604020202020204" pitchFamily="34" charset="0"/>
                          <a:cs typeface="Arial" panose="020B0604020202020204" pitchFamily="34" charset="0"/>
                        </a:rPr>
                        <a:t>i.e. the answer must be </a:t>
                      </a:r>
                    </a:p>
                    <a:p>
                      <a:r>
                        <a:rPr lang="en-US" sz="1600" b="0" i="0" u="none" strike="noStrike" baseline="0" dirty="0" err="1" smtClean="0">
                          <a:solidFill>
                            <a:srgbClr val="000000"/>
                          </a:solidFill>
                          <a:latin typeface="Arial" panose="020B0604020202020204" pitchFamily="34" charset="0"/>
                          <a:cs typeface="Arial" panose="020B0604020202020204" pitchFamily="34" charset="0"/>
                        </a:rPr>
                        <a:t>contextualised</a:t>
                      </a:r>
                      <a:r>
                        <a:rPr lang="en-US" sz="1600" b="0" i="0" u="none" strike="noStrike" baseline="0" dirty="0" smtClean="0">
                          <a:solidFill>
                            <a:srgbClr val="000000"/>
                          </a:solidFill>
                          <a:latin typeface="Arial" panose="020B0604020202020204" pitchFamily="34" charset="0"/>
                          <a:cs typeface="Arial" panose="020B0604020202020204" pitchFamily="34" charset="0"/>
                        </a:rPr>
                        <a:t> and applied to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1" u="none" strike="noStrike" baseline="0" dirty="0" smtClean="0">
                          <a:solidFill>
                            <a:srgbClr val="000000"/>
                          </a:solidFill>
                          <a:latin typeface="Arial" panose="020B0604020202020204" pitchFamily="34" charset="0"/>
                          <a:cs typeface="Arial" panose="020B0604020202020204" pitchFamily="34" charset="0"/>
                        </a:rPr>
                        <a:t>Material is presented with some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1" u="none" strike="noStrike" baseline="0" dirty="0" smtClean="0">
                          <a:solidFill>
                            <a:srgbClr val="000000"/>
                          </a:solidFill>
                          <a:latin typeface="Arial" panose="020B0604020202020204" pitchFamily="34" charset="0"/>
                          <a:cs typeface="Arial" panose="020B0604020202020204" pitchFamily="34" charset="0"/>
                        </a:rPr>
                        <a:t>relevance but there are likely to be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passages which lack proper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organisation. Punctuation and/or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1" u="none" strike="noStrike" baseline="0" dirty="0" smtClean="0">
                          <a:solidFill>
                            <a:srgbClr val="000000"/>
                          </a:solidFill>
                          <a:latin typeface="Arial" panose="020B0604020202020204" pitchFamily="34" charset="0"/>
                          <a:cs typeface="Arial" panose="020B0604020202020204" pitchFamily="34" charset="0"/>
                        </a:rPr>
                        <a:t>grammar errors are likely to be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1" u="none" strike="noStrike" baseline="0" dirty="0" smtClean="0">
                          <a:solidFill>
                            <a:srgbClr val="000000"/>
                          </a:solidFill>
                          <a:latin typeface="Arial" panose="020B0604020202020204" pitchFamily="34" charset="0"/>
                          <a:cs typeface="Arial" panose="020B0604020202020204" pitchFamily="34" charset="0"/>
                        </a:rPr>
                        <a:t>present that affect clarity and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GB" sz="1600" b="0" i="1" u="none" strike="noStrike" baseline="0" dirty="0" smtClean="0">
                          <a:solidFill>
                            <a:srgbClr val="000000"/>
                          </a:solidFill>
                          <a:latin typeface="Arial" panose="020B0604020202020204" pitchFamily="34" charset="0"/>
                          <a:cs typeface="Arial" panose="020B0604020202020204" pitchFamily="34" charset="0"/>
                        </a:rPr>
                        <a:t>coherence. </a:t>
                      </a:r>
                      <a:r>
                        <a:rPr lang="en-GB" sz="16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r>
                        <a:rPr lang="en-US" sz="1600" b="0" i="0" u="none" strike="noStrike" baseline="0" dirty="0" smtClean="0">
                          <a:solidFill>
                            <a:srgbClr val="000000"/>
                          </a:solidFill>
                          <a:latin typeface="Arial" panose="020B0604020202020204" pitchFamily="34" charset="0"/>
                          <a:cs typeface="Arial" panose="020B0604020202020204" pitchFamily="34" charset="0"/>
                        </a:rPr>
                        <a:t>e.g.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employees have a range of work patterns to choose from which are different from the standard 9-5 hours. </a:t>
                      </a:r>
                    </a:p>
                    <a:p>
                      <a:r>
                        <a:rPr lang="en-US" sz="1600" b="0" i="0" u="none" strike="noStrike" baseline="0" dirty="0" smtClean="0">
                          <a:solidFill>
                            <a:srgbClr val="000000"/>
                          </a:solidFill>
                          <a:latin typeface="Arial" panose="020B0604020202020204" pitchFamily="34" charset="0"/>
                          <a:cs typeface="Arial" panose="020B0604020202020204" pitchFamily="34" charset="0"/>
                        </a:rPr>
                        <a:t>e.g.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may be able to train employees to be multi-skilled and work in different areas of the business as and when needed. 	</a:t>
                      </a: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316416" y="3246075"/>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27574194"/>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490830286"/>
              </p:ext>
            </p:extLst>
          </p:nvPr>
        </p:nvGraphicFramePr>
        <p:xfrm>
          <a:off x="251520" y="1124744"/>
          <a:ext cx="8640960" cy="5318760"/>
        </p:xfrm>
        <a:graphic>
          <a:graphicData uri="http://schemas.openxmlformats.org/drawingml/2006/table">
            <a:tbl>
              <a:tblPr firstRow="1" bandRow="1">
                <a:tableStyleId>{5C22544A-7EE6-4342-B048-85BDC9FD1C3A}</a:tableStyleId>
              </a:tblPr>
              <a:tblGrid>
                <a:gridCol w="720080"/>
                <a:gridCol w="720080"/>
                <a:gridCol w="3168352"/>
                <a:gridCol w="2714334"/>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Evaluate the importance of flexible working to IKEA and its employees.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latin typeface="Arial" panose="020B0604020202020204" pitchFamily="34" charset="0"/>
                          <a:cs typeface="Arial" panose="020B0604020202020204" pitchFamily="34" charset="0"/>
                        </a:rPr>
                        <a:t>14 marks</a:t>
                      </a:r>
                      <a:endParaRPr lang="en-GB" sz="18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500" b="0" dirty="0" smtClean="0">
                          <a:solidFill>
                            <a:schemeClr val="tx1"/>
                          </a:solidFill>
                          <a:latin typeface="Arial" panose="020B0604020202020204" pitchFamily="34" charset="0"/>
                          <a:cs typeface="Arial" panose="020B0604020202020204" pitchFamily="34" charset="0"/>
                        </a:rPr>
                        <a:t>3</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5-8</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Analysis in context must be present, i.e. the candidate must give reasons/ causes/ costs/ consequences of flexible working for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NB if analysis is not in context limit to Level 2.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1600" b="0" i="1" u="none" strike="noStrike" baseline="0" dirty="0" smtClean="0">
                          <a:solidFill>
                            <a:srgbClr val="000000"/>
                          </a:solidFill>
                          <a:latin typeface="Arial" panose="020B0604020202020204" pitchFamily="34" charset="0"/>
                          <a:cs typeface="Arial" panose="020B0604020202020204" pitchFamily="34" charset="0"/>
                        </a:rPr>
                        <a:t>Material is presented in a generally relevant and logical way but this may not be sustained throughout.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GB" sz="1600" b="0" i="1" u="none" strike="noStrike" baseline="0" dirty="0" smtClean="0">
                          <a:solidFill>
                            <a:srgbClr val="000000"/>
                          </a:solidFill>
                          <a:latin typeface="Arial" panose="020B0604020202020204" pitchFamily="34" charset="0"/>
                          <a:cs typeface="Arial" panose="020B0604020202020204" pitchFamily="34" charset="0"/>
                        </a:rPr>
                        <a:t>Some punctuation and/or grammar </a:t>
                      </a:r>
                      <a:r>
                        <a:rPr lang="en-US" sz="1600" b="0" i="1" u="none" strike="noStrike" baseline="0" dirty="0" smtClean="0">
                          <a:solidFill>
                            <a:srgbClr val="000000"/>
                          </a:solidFill>
                          <a:latin typeface="Arial" panose="020B0604020202020204" pitchFamily="34" charset="0"/>
                          <a:cs typeface="Arial" panose="020B0604020202020204" pitchFamily="34" charset="0"/>
                        </a:rPr>
                        <a:t>errors may be found which cause some passages to lack clarity or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GB" sz="1600" b="0" i="1" u="none" strike="noStrike" baseline="0" dirty="0" smtClean="0">
                          <a:solidFill>
                            <a:srgbClr val="000000"/>
                          </a:solidFill>
                          <a:latin typeface="Arial" panose="020B0604020202020204" pitchFamily="34" charset="0"/>
                          <a:cs typeface="Arial" panose="020B0604020202020204" pitchFamily="34" charset="0"/>
                        </a:rPr>
                        <a:t>coherence. </a:t>
                      </a:r>
                      <a:r>
                        <a:rPr lang="en-GB" sz="1600" b="0" i="0" u="none" strike="noStrike" baseline="0" dirty="0" smtClean="0">
                          <a:solidFill>
                            <a:srgbClr val="000000"/>
                          </a:solidFill>
                          <a:latin typeface="Arial" panose="020B0604020202020204" pitchFamily="34" charset="0"/>
                          <a:cs typeface="Arial" panose="020B0604020202020204" pitchFamily="34" charset="0"/>
                        </a:rPr>
                        <a:t>	</a:t>
                      </a:r>
                    </a:p>
                    <a:p>
                      <a:pPr>
                        <a:spcAft>
                          <a:spcPts val="600"/>
                        </a:spcAft>
                      </a:pP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e.g. It may lead to less labour turnover because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employees feel that they control their work/life balance because they are able to work at different times of the day/week and which in turn may lead to better customer service and therefore repeat sales </a:t>
                      </a:r>
                    </a:p>
                    <a:p>
                      <a:pPr>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e.g. Labour costs can be reduced because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is not employing staff when there are quiet periods and is making more effective use of its workforce such as when the new catalogue is launched in September in order to provide good customer service </a:t>
                      </a:r>
                    </a:p>
                    <a:p>
                      <a:pPr>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e.g. Labour cost savings can be passed onto the customers in the form of lower furniture prices which can lead to a competitive advantage for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against other furniture retailers. 		</a:t>
                      </a: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403116" y="1484784"/>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78143407"/>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a:t>
            </a:r>
            <a:r>
              <a:rPr lang="en-GB" sz="4000" dirty="0"/>
              <a:t>– Exam Questions – </a:t>
            </a:r>
            <a:r>
              <a:rPr lang="en-GB" sz="4000" dirty="0" smtClean="0"/>
              <a:t>June 2014</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992826407"/>
              </p:ext>
            </p:extLst>
          </p:nvPr>
        </p:nvGraphicFramePr>
        <p:xfrm>
          <a:off x="251520" y="1052736"/>
          <a:ext cx="8640961" cy="5682546"/>
        </p:xfrm>
        <a:graphic>
          <a:graphicData uri="http://schemas.openxmlformats.org/drawingml/2006/table">
            <a:tbl>
              <a:tblPr firstRow="1" bandRow="1">
                <a:tableStyleId>{5C22544A-7EE6-4342-B048-85BDC9FD1C3A}</a:tableStyleId>
              </a:tblPr>
              <a:tblGrid>
                <a:gridCol w="732285"/>
                <a:gridCol w="732285"/>
                <a:gridCol w="3359966"/>
                <a:gridCol w="2571539"/>
                <a:gridCol w="1244886"/>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i="0" u="none" strike="noStrike" baseline="0" dirty="0" smtClean="0">
                          <a:solidFill>
                            <a:srgbClr val="000000"/>
                          </a:solidFill>
                          <a:latin typeface="Arial" panose="020B0604020202020204" pitchFamily="34" charset="0"/>
                          <a:cs typeface="Arial" panose="020B0604020202020204" pitchFamily="34" charset="0"/>
                        </a:rPr>
                        <a:t>Evaluate the importance of flexible working to </a:t>
                      </a:r>
                      <a:r>
                        <a:rPr lang="en-US" sz="1600" b="0" i="1" u="none" strike="noStrike" baseline="0" dirty="0" smtClean="0">
                          <a:solidFill>
                            <a:srgbClr val="000000"/>
                          </a:solidFill>
                          <a:latin typeface="Arial" panose="020B0604020202020204" pitchFamily="34" charset="0"/>
                          <a:cs typeface="Arial" panose="020B0604020202020204" pitchFamily="34" charset="0"/>
                        </a:rPr>
                        <a:t>IKEA </a:t>
                      </a:r>
                      <a:r>
                        <a:rPr lang="en-US" sz="1600" b="0" i="0" u="none" strike="noStrike" baseline="0" dirty="0" smtClean="0">
                          <a:solidFill>
                            <a:srgbClr val="000000"/>
                          </a:solidFill>
                          <a:latin typeface="Arial" panose="020B0604020202020204" pitchFamily="34" charset="0"/>
                          <a:cs typeface="Arial" panose="020B0604020202020204" pitchFamily="34" charset="0"/>
                        </a:rPr>
                        <a:t>and its employees. </a:t>
                      </a: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14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600" b="1" dirty="0" smtClean="0">
                          <a:solidFill>
                            <a:schemeClr val="tx1"/>
                          </a:solidFill>
                          <a:latin typeface="Arial" panose="020B0604020202020204" pitchFamily="34" charset="0"/>
                          <a:cs typeface="Arial" panose="020B0604020202020204" pitchFamily="34" charset="0"/>
                        </a:rPr>
                        <a:t>Level</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Mark</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Descriptor</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600" b="1" dirty="0" smtClean="0">
                          <a:solidFill>
                            <a:schemeClr val="tx1"/>
                          </a:solidFill>
                          <a:latin typeface="Arial" panose="020B0604020202020204" pitchFamily="34" charset="0"/>
                          <a:cs typeface="Arial" panose="020B0604020202020204" pitchFamily="34" charset="0"/>
                        </a:rPr>
                        <a:t>Example</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600" b="0" dirty="0" smtClean="0">
                          <a:solidFill>
                            <a:schemeClr val="tx1"/>
                          </a:solidFill>
                          <a:latin typeface="Arial" panose="020B0604020202020204" pitchFamily="34" charset="0"/>
                          <a:cs typeface="Arial" panose="020B0604020202020204" pitchFamily="34" charset="0"/>
                        </a:rPr>
                        <a:t>4</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b="1" dirty="0" smtClean="0">
                          <a:solidFill>
                            <a:schemeClr val="tx1"/>
                          </a:solidFill>
                          <a:latin typeface="Arial" panose="020B0604020202020204" pitchFamily="34" charset="0"/>
                          <a:cs typeface="Arial" panose="020B0604020202020204" pitchFamily="34" charset="0"/>
                        </a:rPr>
                        <a:t>9-14</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400" b="1" i="0" u="none" strike="noStrike" baseline="0" dirty="0" smtClean="0">
                          <a:solidFill>
                            <a:srgbClr val="000000"/>
                          </a:solidFill>
                          <a:latin typeface="Arial" panose="020B0604020202020204" pitchFamily="34" charset="0"/>
                          <a:cs typeface="Arial" panose="020B0604020202020204" pitchFamily="34" charset="0"/>
                        </a:rPr>
                        <a:t>Low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9-10 marks. </a:t>
                      </a:r>
                    </a:p>
                    <a:p>
                      <a:r>
                        <a:rPr lang="en-GB" sz="1400" b="0" i="0" u="none" strike="noStrike" baseline="0" dirty="0" smtClean="0">
                          <a:solidFill>
                            <a:srgbClr val="000000"/>
                          </a:solidFill>
                          <a:latin typeface="Arial" panose="020B0604020202020204" pitchFamily="34" charset="0"/>
                          <a:cs typeface="Arial" panose="020B0604020202020204" pitchFamily="34" charset="0"/>
                        </a:rPr>
                        <a:t>Evaluation must be present </a:t>
                      </a:r>
                      <a:r>
                        <a:rPr lang="en-US" sz="1400" b="0" i="0" u="none" strike="noStrike" baseline="0" dirty="0" smtClean="0">
                          <a:solidFill>
                            <a:srgbClr val="000000"/>
                          </a:solidFill>
                          <a:latin typeface="Arial" panose="020B0604020202020204" pitchFamily="34" charset="0"/>
                          <a:cs typeface="Arial" panose="020B0604020202020204" pitchFamily="34" charset="0"/>
                        </a:rPr>
                        <a:t>and in context on one side, e.g. showing possible advantages and disadvantages of flexible working for </a:t>
                      </a:r>
                      <a:r>
                        <a:rPr lang="en-US" sz="1400" b="0" i="1" u="none" strike="noStrike" baseline="0" dirty="0" smtClean="0">
                          <a:solidFill>
                            <a:srgbClr val="000000"/>
                          </a:solidFill>
                          <a:latin typeface="Arial" panose="020B0604020202020204" pitchFamily="34" charset="0"/>
                          <a:cs typeface="Arial" panose="020B0604020202020204" pitchFamily="34" charset="0"/>
                        </a:rPr>
                        <a:t>IKEA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r>
                        <a:rPr lang="en-US" sz="1400" b="1" i="0" u="none" strike="noStrike" baseline="0" dirty="0" smtClean="0">
                          <a:solidFill>
                            <a:srgbClr val="000000"/>
                          </a:solidFill>
                          <a:latin typeface="Arial" panose="020B0604020202020204" pitchFamily="34" charset="0"/>
                          <a:cs typeface="Arial" panose="020B0604020202020204" pitchFamily="34" charset="0"/>
                        </a:rPr>
                        <a:t>Mid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11-12 marks </a:t>
                      </a:r>
                    </a:p>
                    <a:p>
                      <a:r>
                        <a:rPr lang="en-GB" sz="1400" b="0" i="0" u="none" strike="noStrike" baseline="0" dirty="0" smtClean="0">
                          <a:solidFill>
                            <a:srgbClr val="000000"/>
                          </a:solidFill>
                          <a:latin typeface="Arial" panose="020B0604020202020204" pitchFamily="34" charset="0"/>
                          <a:cs typeface="Arial" panose="020B0604020202020204" pitchFamily="34" charset="0"/>
                        </a:rPr>
                        <a:t>Evaluation must be present </a:t>
                      </a:r>
                      <a:r>
                        <a:rPr lang="en-US" sz="1400" b="0" i="0" u="none" strike="noStrike" baseline="0" dirty="0" smtClean="0">
                          <a:solidFill>
                            <a:srgbClr val="000000"/>
                          </a:solidFill>
                          <a:latin typeface="Arial" panose="020B0604020202020204" pitchFamily="34" charset="0"/>
                          <a:cs typeface="Arial" panose="020B0604020202020204" pitchFamily="34" charset="0"/>
                        </a:rPr>
                        <a:t>and in context on both sides, to show the impact of flexible working </a:t>
                      </a:r>
                    </a:p>
                    <a:p>
                      <a:r>
                        <a:rPr lang="en-US" sz="1400" b="1" i="0" u="none" strike="noStrike" baseline="0" dirty="0" smtClean="0">
                          <a:solidFill>
                            <a:srgbClr val="000000"/>
                          </a:solidFill>
                          <a:latin typeface="Arial" panose="020B0604020202020204" pitchFamily="34" charset="0"/>
                          <a:cs typeface="Arial" panose="020B0604020202020204" pitchFamily="34" charset="0"/>
                        </a:rPr>
                        <a:t>High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13-14 marks </a:t>
                      </a:r>
                    </a:p>
                    <a:p>
                      <a:r>
                        <a:rPr lang="en-US" sz="1400" b="0" i="0" u="none" strike="noStrike" baseline="0" dirty="0" smtClean="0">
                          <a:solidFill>
                            <a:srgbClr val="000000"/>
                          </a:solidFill>
                          <a:latin typeface="Arial" panose="020B0604020202020204" pitchFamily="34" charset="0"/>
                          <a:cs typeface="Arial" panose="020B0604020202020204" pitchFamily="34" charset="0"/>
                        </a:rPr>
                        <a:t>Evaluation is developed to show a candidate’s real perceptiveness. Several strands may be developed: the answer is clear, coherent and articulate, leading to a convincing conclusion. </a:t>
                      </a:r>
                    </a:p>
                    <a:p>
                      <a:r>
                        <a:rPr lang="en-US" sz="1400" b="1" i="0" u="none" strike="noStrike" baseline="0" dirty="0" smtClean="0">
                          <a:solidFill>
                            <a:srgbClr val="000000"/>
                          </a:solidFill>
                          <a:latin typeface="Arial" panose="020B0604020202020204" pitchFamily="34" charset="0"/>
                          <a:cs typeface="Arial" panose="020B0604020202020204" pitchFamily="34" charset="0"/>
                        </a:rPr>
                        <a:t>NB if evaluation not in context limit to Level 3.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r>
                        <a:rPr lang="en-US" sz="1400" b="0" i="1" u="none" strike="noStrike" baseline="0" dirty="0" smtClean="0">
                          <a:solidFill>
                            <a:srgbClr val="000000"/>
                          </a:solidFill>
                          <a:latin typeface="Arial" panose="020B0604020202020204" pitchFamily="34" charset="0"/>
                          <a:cs typeface="Arial" panose="020B0604020202020204" pitchFamily="34" charset="0"/>
                        </a:rPr>
                        <a:t>Material is presented in a relevant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r>
                        <a:rPr lang="en-US" sz="1400" b="0" i="1" u="none" strike="noStrike" baseline="0" dirty="0" smtClean="0">
                          <a:solidFill>
                            <a:srgbClr val="000000"/>
                          </a:solidFill>
                          <a:latin typeface="Arial" panose="020B0604020202020204" pitchFamily="34" charset="0"/>
                          <a:cs typeface="Arial" panose="020B0604020202020204" pitchFamily="34" charset="0"/>
                        </a:rPr>
                        <a:t>and logical way. Some punctuation and/ or grammar errors may be found but the writing has overall </a:t>
                      </a:r>
                      <a:r>
                        <a:rPr lang="en-GB" sz="1400" b="0" i="1" u="none" strike="noStrike" baseline="0" dirty="0" smtClean="0">
                          <a:solidFill>
                            <a:srgbClr val="000000"/>
                          </a:solidFill>
                          <a:latin typeface="Arial" panose="020B0604020202020204" pitchFamily="34" charset="0"/>
                          <a:cs typeface="Arial" panose="020B0604020202020204" pitchFamily="34" charset="0"/>
                        </a:rPr>
                        <a:t>clarity and coherence. </a:t>
                      </a:r>
                      <a:r>
                        <a:rPr lang="en-GB" sz="14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r>
                        <a:rPr lang="en-US" sz="1400" b="0" i="0" u="none" strike="noStrike" baseline="0" dirty="0" smtClean="0">
                          <a:solidFill>
                            <a:srgbClr val="000000"/>
                          </a:solidFill>
                          <a:latin typeface="Arial" panose="020B0604020202020204" pitchFamily="34" charset="0"/>
                          <a:cs typeface="Arial" panose="020B0604020202020204" pitchFamily="34" charset="0"/>
                        </a:rPr>
                        <a:t>e.g. Flexible working may mean you do not always know what your hours are week-on-week. This may cause uncertainty and unhappiness for employees. </a:t>
                      </a:r>
                    </a:p>
                    <a:p>
                      <a:r>
                        <a:rPr lang="en-US" sz="1400" b="0" i="0" u="none" strike="noStrike" baseline="0" dirty="0" smtClean="0">
                          <a:solidFill>
                            <a:srgbClr val="000000"/>
                          </a:solidFill>
                          <a:latin typeface="Arial" panose="020B0604020202020204" pitchFamily="34" charset="0"/>
                          <a:cs typeface="Arial" panose="020B0604020202020204" pitchFamily="34" charset="0"/>
                        </a:rPr>
                        <a:t>e.g. Employees may have little choice over the hours which are available and could cause disputes between employees over the most popular shifts resulting in poor employee relations </a:t>
                      </a:r>
                    </a:p>
                    <a:p>
                      <a:r>
                        <a:rPr lang="en-US" sz="1400" b="0" i="0" u="none" strike="noStrike" baseline="0" dirty="0" smtClean="0">
                          <a:solidFill>
                            <a:srgbClr val="000000"/>
                          </a:solidFill>
                          <a:latin typeface="Arial" panose="020B0604020202020204" pitchFamily="34" charset="0"/>
                          <a:cs typeface="Arial" panose="020B0604020202020204" pitchFamily="34" charset="0"/>
                        </a:rPr>
                        <a:t>e.g. Training will need to be provided to ensure that all employees are multi-skilled to cover part-time and flexible hours which may cost </a:t>
                      </a:r>
                      <a:r>
                        <a:rPr lang="en-US" sz="1400" b="0" i="1" u="none" strike="noStrike" baseline="0" dirty="0" smtClean="0">
                          <a:solidFill>
                            <a:srgbClr val="000000"/>
                          </a:solidFill>
                          <a:latin typeface="Arial" panose="020B0604020202020204" pitchFamily="34" charset="0"/>
                          <a:cs typeface="Arial" panose="020B0604020202020204" pitchFamily="34" charset="0"/>
                        </a:rPr>
                        <a:t>IKEA </a:t>
                      </a:r>
                      <a:r>
                        <a:rPr lang="en-US" sz="1400" b="0" i="0" u="none" strike="noStrike" baseline="0" dirty="0" smtClean="0">
                          <a:solidFill>
                            <a:srgbClr val="000000"/>
                          </a:solidFill>
                          <a:latin typeface="Arial" panose="020B0604020202020204" pitchFamily="34" charset="0"/>
                          <a:cs typeface="Arial" panose="020B0604020202020204" pitchFamily="34" charset="0"/>
                        </a:rPr>
                        <a:t>more in the short term </a:t>
                      </a:r>
                    </a:p>
                    <a:p>
                      <a:r>
                        <a:rPr lang="en-US" sz="1400" b="0" i="0" u="none" strike="noStrike" baseline="0" dirty="0" smtClean="0">
                          <a:solidFill>
                            <a:srgbClr val="000000"/>
                          </a:solidFill>
                          <a:latin typeface="Arial" panose="020B0604020202020204" pitchFamily="34" charset="0"/>
                          <a:cs typeface="Arial" panose="020B0604020202020204" pitchFamily="34" charset="0"/>
                        </a:rPr>
                        <a:t>e.g. If </a:t>
                      </a:r>
                      <a:r>
                        <a:rPr lang="en-US" sz="1400" b="0" i="1" u="none" strike="noStrike" baseline="0" dirty="0" smtClean="0">
                          <a:solidFill>
                            <a:srgbClr val="000000"/>
                          </a:solidFill>
                          <a:latin typeface="Arial" panose="020B0604020202020204" pitchFamily="34" charset="0"/>
                          <a:cs typeface="Arial" panose="020B0604020202020204" pitchFamily="34" charset="0"/>
                        </a:rPr>
                        <a:t>IKEA </a:t>
                      </a:r>
                      <a:r>
                        <a:rPr lang="en-US" sz="1400" b="0" i="0" u="none" strike="noStrike" baseline="0" dirty="0" smtClean="0">
                          <a:solidFill>
                            <a:srgbClr val="000000"/>
                          </a:solidFill>
                          <a:latin typeface="Arial" panose="020B0604020202020204" pitchFamily="34" charset="0"/>
                          <a:cs typeface="Arial" panose="020B0604020202020204" pitchFamily="34" charset="0"/>
                        </a:rPr>
                        <a:t>gets the balance of employee hours right then other stakeholders might benefit such as shareholders if </a:t>
                      </a:r>
                      <a:r>
                        <a:rPr lang="en-US" sz="1400" b="0" i="1" u="none" strike="noStrike" baseline="0" dirty="0" smtClean="0">
                          <a:solidFill>
                            <a:srgbClr val="000000"/>
                          </a:solidFill>
                          <a:latin typeface="Arial" panose="020B0604020202020204" pitchFamily="34" charset="0"/>
                          <a:cs typeface="Arial" panose="020B0604020202020204" pitchFamily="34" charset="0"/>
                        </a:rPr>
                        <a:t>IKEA </a:t>
                      </a:r>
                      <a:r>
                        <a:rPr lang="en-US" sz="1400" b="0" i="0" u="none" strike="noStrike" baseline="0" dirty="0" smtClean="0">
                          <a:solidFill>
                            <a:srgbClr val="000000"/>
                          </a:solidFill>
                          <a:latin typeface="Arial" panose="020B0604020202020204" pitchFamily="34" charset="0"/>
                          <a:cs typeface="Arial" panose="020B0604020202020204" pitchFamily="34" charset="0"/>
                        </a:rPr>
                        <a:t>is able to reduce labour turnover and improve employee motivation. However, getting the balance right is difficult and may not be achievable. </a:t>
                      </a:r>
                    </a:p>
                    <a:p>
                      <a:r>
                        <a:rPr lang="en-US" sz="1400" b="0" i="0" u="none" strike="noStrike" baseline="0" dirty="0" smtClean="0">
                          <a:solidFill>
                            <a:srgbClr val="000000"/>
                          </a:solidFill>
                          <a:latin typeface="Arial" panose="020B0604020202020204" pitchFamily="34" charset="0"/>
                          <a:cs typeface="Arial" panose="020B0604020202020204" pitchFamily="34" charset="0"/>
                        </a:rPr>
                        <a:t>e.g. The benefit will depend on just how flexible the working hours are and how much choice employees have as to the extent of the gains for </a:t>
                      </a:r>
                      <a:r>
                        <a:rPr lang="en-US" sz="1400" b="0" i="1" u="none" strike="noStrike" baseline="0" dirty="0" smtClean="0">
                          <a:solidFill>
                            <a:srgbClr val="000000"/>
                          </a:solidFill>
                          <a:latin typeface="Arial" panose="020B0604020202020204" pitchFamily="34" charset="0"/>
                          <a:cs typeface="Arial" panose="020B0604020202020204" pitchFamily="34" charset="0"/>
                        </a:rPr>
                        <a:t>IKEA</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403116" y="202193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85888585"/>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20 – Exam Questions – January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4"/>
              <a:tabLst>
                <a:tab pos="6259116" algn="r"/>
              </a:tabLst>
            </a:pPr>
            <a:r>
              <a:rPr lang="en-US" sz="2000" dirty="0">
                <a:solidFill>
                  <a:srgbClr val="FF0000"/>
                </a:solidFill>
                <a:latin typeface="Arial" panose="020B0604020202020204" pitchFamily="34" charset="0"/>
                <a:cs typeface="Arial" panose="020B0604020202020204" pitchFamily="34" charset="0"/>
              </a:rPr>
              <a:t>Virgin Trains has a system of consultation where managers encourage employees </a:t>
            </a:r>
            <a:r>
              <a:rPr lang="en-US" sz="2000" dirty="0" smtClean="0">
                <a:solidFill>
                  <a:srgbClr val="FF0000"/>
                </a:solidFill>
                <a:latin typeface="Arial" panose="020B0604020202020204" pitchFamily="34" charset="0"/>
                <a:cs typeface="Arial" panose="020B0604020202020204" pitchFamily="34" charset="0"/>
              </a:rPr>
              <a:t>to be </a:t>
            </a:r>
            <a:r>
              <a:rPr lang="en-US" sz="2000" dirty="0">
                <a:solidFill>
                  <a:srgbClr val="FF0000"/>
                </a:solidFill>
                <a:latin typeface="Arial" panose="020B0604020202020204" pitchFamily="34" charset="0"/>
                <a:cs typeface="Arial" panose="020B0604020202020204" pitchFamily="34" charset="0"/>
              </a:rPr>
              <a:t>involved by challenging procedures and suggesting improvements</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Consultation is most likely to lead to a long-term increase </a:t>
            </a:r>
            <a:r>
              <a:rPr lang="en-US" sz="2000" dirty="0" smtClean="0">
                <a:solidFill>
                  <a:srgbClr val="FF0000"/>
                </a:solidFill>
                <a:latin typeface="Arial" panose="020B0604020202020204" pitchFamily="34" charset="0"/>
                <a:cs typeface="Arial" panose="020B0604020202020204" pitchFamily="34" charset="0"/>
              </a:rPr>
              <a:t>in  (1</a:t>
            </a:r>
            <a:r>
              <a:rPr lang="en-US" sz="2000" dirty="0">
                <a:solidFill>
                  <a:srgbClr val="FF0000"/>
                </a:solidFill>
                <a:latin typeface="Arial" panose="020B0604020202020204" pitchFamily="34" charset="0"/>
                <a:cs typeface="Arial" panose="020B0604020202020204" pitchFamily="34" charset="0"/>
              </a:rPr>
              <a:t>)</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It can provide more management positions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Managers </a:t>
            </a:r>
            <a:r>
              <a:rPr lang="en-US" sz="2000" dirty="0">
                <a:solidFill>
                  <a:srgbClr val="FF0000"/>
                </a:solidFill>
                <a:latin typeface="Arial" panose="020B0604020202020204" pitchFamily="34" charset="0"/>
                <a:cs typeface="Arial" panose="020B0604020202020204" pitchFamily="34" charset="0"/>
              </a:rPr>
              <a:t>will have more time to supervise each employee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The </a:t>
            </a:r>
            <a:r>
              <a:rPr lang="en-US" sz="2000" dirty="0">
                <a:solidFill>
                  <a:srgbClr val="FF0000"/>
                </a:solidFill>
                <a:latin typeface="Arial" panose="020B0604020202020204" pitchFamily="34" charset="0"/>
                <a:cs typeface="Arial" panose="020B0604020202020204" pitchFamily="34" charset="0"/>
              </a:rPr>
              <a:t>organisational structure will remain the same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will be easier to control a greater number of employees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5" name="TextBox 4">
            <a:hlinkClick r:id="rId3" action="ppaction://hlinkfile"/>
          </p:cNvPr>
          <p:cNvSpPr txBox="1"/>
          <p:nvPr/>
        </p:nvSpPr>
        <p:spPr>
          <a:xfrm>
            <a:off x="8403116" y="274201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81309949"/>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17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2866403998"/>
              </p:ext>
            </p:extLst>
          </p:nvPr>
        </p:nvGraphicFramePr>
        <p:xfrm>
          <a:off x="323528" y="1124744"/>
          <a:ext cx="8496944" cy="5744464"/>
        </p:xfrm>
        <a:graphic>
          <a:graphicData uri="http://schemas.openxmlformats.org/drawingml/2006/table">
            <a:tbl>
              <a:tblPr firstRow="1" bandRow="1">
                <a:tableStyleId>{5C22544A-7EE6-4342-B048-85BDC9FD1C3A}</a:tableStyleId>
              </a:tblPr>
              <a:tblGrid>
                <a:gridCol w="648072"/>
                <a:gridCol w="6984775"/>
                <a:gridCol w="864097"/>
              </a:tblGrid>
              <a:tr h="357124">
                <a:tc>
                  <a:txBody>
                    <a:bodyPr/>
                    <a:lstStyle/>
                    <a:p>
                      <a:r>
                        <a:rPr lang="en-GB" sz="1800" dirty="0" smtClean="0">
                          <a:latin typeface="Arial" panose="020B0604020202020204" pitchFamily="34" charset="0"/>
                          <a:cs typeface="Arial" panose="020B0604020202020204" pitchFamily="34" charset="0"/>
                        </a:rPr>
                        <a:t>4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C (employee productivity)</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1800" dirty="0" smtClean="0">
                          <a:latin typeface="Arial" panose="020B0604020202020204" pitchFamily="34" charset="0"/>
                          <a:cs typeface="Arial" panose="020B0604020202020204" pitchFamily="34" charset="0"/>
                        </a:rPr>
                        <a:t>4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Definition of consultation e.g. discussions with employees about working methods/non-financial technique to improve staff performance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Employees may therefore feel more motivated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This results in an increase in employee productivity because their views are listened to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A is wrong because the span of control will be unaffected because consultation is concerned with employee views rather than the number of workers responsible to a manager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B is wrong because labour turnover is likely to decrease as employees feel valued and will be less likely to leave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 is wrong because supervision is likely to be reduced because employees are more motivated to work independently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 understanding/ application and/or development. </a:t>
                      </a: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r>
                        <a:rPr lang="en-US" sz="1400" b="1" i="0" u="none" strike="noStrike" baseline="0" dirty="0" smtClean="0">
                          <a:solidFill>
                            <a:srgbClr val="000000"/>
                          </a:solidFill>
                          <a:latin typeface="Arial" panose="020B0604020202020204" pitchFamily="34" charset="0"/>
                          <a:cs typeface="Arial" panose="020B0604020202020204" pitchFamily="34" charset="0"/>
                        </a:rPr>
                        <a:t>. </a:t>
                      </a:r>
                      <a:r>
                        <a:rPr lang="en-US" sz="1400" b="0" i="0" u="none" strike="noStrike" baseline="0" dirty="0" smtClean="0">
                          <a:solidFill>
                            <a:srgbClr val="000000"/>
                          </a:solidFill>
                          <a:latin typeface="Arial" panose="020B0604020202020204" pitchFamily="34" charset="0"/>
                          <a:cs typeface="Arial" panose="020B0604020202020204" pitchFamily="34" charset="0"/>
                        </a:rPr>
                        <a: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7" name="TextBox 6">
            <a:hlinkClick r:id="rId3" action="ppaction://hlinkfile"/>
          </p:cNvPr>
          <p:cNvSpPr txBox="1"/>
          <p:nvPr/>
        </p:nvSpPr>
        <p:spPr>
          <a:xfrm>
            <a:off x="8100392" y="1556792"/>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171377062"/>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188600"/>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1850" b="1" dirty="0">
                <a:solidFill>
                  <a:srgbClr val="1F497D"/>
                </a:solidFill>
                <a:latin typeface="Arial" charset="0"/>
              </a:rPr>
              <a:t>Evidence A Cola-Cola India turns 20</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The Coca-Cola drink was launched in Agra, India in 1993. Since then Coca-Cola India has grown rapidly, owning two of the country’s largest soft drinks brands – </a:t>
            </a:r>
            <a:r>
              <a:rPr lang="en-US" sz="1850" dirty="0" err="1">
                <a:solidFill>
                  <a:srgbClr val="1F497D"/>
                </a:solidFill>
                <a:latin typeface="Arial" charset="0"/>
              </a:rPr>
              <a:t>Thums</a:t>
            </a:r>
            <a:r>
              <a:rPr lang="en-US" sz="1850" dirty="0">
                <a:solidFill>
                  <a:srgbClr val="1F497D"/>
                </a:solidFill>
                <a:latin typeface="Arial" charset="0"/>
              </a:rPr>
              <a:t> Up and Sprite. Operations include over 7,000 Indian</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distributors and more than 2.2 million retailers.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has invested more than $2bn in its </a:t>
            </a:r>
            <a:br>
              <a:rPr lang="en-US" sz="1850" dirty="0">
                <a:solidFill>
                  <a:srgbClr val="1F497D"/>
                </a:solidFill>
                <a:latin typeface="Arial" charset="0"/>
              </a:rPr>
            </a:br>
            <a:r>
              <a:rPr lang="en-US" sz="1850" dirty="0">
                <a:solidFill>
                  <a:srgbClr val="1F497D"/>
                </a:solidFill>
                <a:latin typeface="Arial" charset="0"/>
              </a:rPr>
              <a:t>Indian operations and provides direct employment to </a:t>
            </a:r>
            <a:br>
              <a:rPr lang="en-US" sz="1850" dirty="0">
                <a:solidFill>
                  <a:srgbClr val="1F497D"/>
                </a:solidFill>
                <a:latin typeface="Arial" charset="0"/>
              </a:rPr>
            </a:br>
            <a:r>
              <a:rPr lang="en-US" sz="1850" dirty="0">
                <a:solidFill>
                  <a:srgbClr val="1F497D"/>
                </a:solidFill>
                <a:latin typeface="Arial" charset="0"/>
              </a:rPr>
              <a:t>more than 25,000 people and indirect employment to </a:t>
            </a:r>
            <a:br>
              <a:rPr lang="en-US" sz="1850" dirty="0">
                <a:solidFill>
                  <a:srgbClr val="1F497D"/>
                </a:solidFill>
                <a:latin typeface="Arial" charset="0"/>
              </a:rPr>
            </a:br>
            <a:r>
              <a:rPr lang="en-US" sz="1850" dirty="0">
                <a:solidFill>
                  <a:srgbClr val="1F497D"/>
                </a:solidFill>
                <a:latin typeface="Arial" charset="0"/>
              </a:rPr>
              <a:t>more than 1,500,000 people through its vast supply and distribution system.</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is the country’s leading beverage company with an unmatched portfolio of beverages. These include Coca-Cola, Fanta Orange, </a:t>
            </a:r>
            <a:r>
              <a:rPr lang="en-US" sz="1850" dirty="0" err="1">
                <a:solidFill>
                  <a:srgbClr val="1F497D"/>
                </a:solidFill>
                <a:latin typeface="Arial" charset="0"/>
              </a:rPr>
              <a:t>Limca</a:t>
            </a:r>
            <a:r>
              <a:rPr lang="en-US" sz="1850" dirty="0">
                <a:solidFill>
                  <a:srgbClr val="1F497D"/>
                </a:solidFill>
                <a:latin typeface="Arial" charset="0"/>
              </a:rPr>
              <a:t>, Sprite, </a:t>
            </a:r>
            <a:r>
              <a:rPr lang="en-US" sz="1850" dirty="0" err="1">
                <a:solidFill>
                  <a:srgbClr val="1F497D"/>
                </a:solidFill>
                <a:latin typeface="Arial" charset="0"/>
              </a:rPr>
              <a:t>Thums</a:t>
            </a:r>
            <a:r>
              <a:rPr lang="en-US" sz="1850" dirty="0">
                <a:solidFill>
                  <a:srgbClr val="1F497D"/>
                </a:solidFill>
                <a:latin typeface="Arial" charset="0"/>
              </a:rPr>
              <a:t> Up, Burn, Kinley, </a:t>
            </a:r>
            <a:r>
              <a:rPr lang="en-US" sz="1850" dirty="0" err="1">
                <a:solidFill>
                  <a:srgbClr val="1F497D"/>
                </a:solidFill>
                <a:latin typeface="Arial" charset="0"/>
              </a:rPr>
              <a:t>Maaza</a:t>
            </a:r>
            <a:r>
              <a:rPr lang="en-US" sz="1850" dirty="0">
                <a:solidFill>
                  <a:srgbClr val="1F497D"/>
                </a:solidFill>
                <a:latin typeface="Arial" charset="0"/>
              </a:rPr>
              <a:t>, Minute Maid Pulpy Orange, Minute Maid </a:t>
            </a:r>
            <a:r>
              <a:rPr lang="en-US" sz="1850" dirty="0" err="1">
                <a:solidFill>
                  <a:srgbClr val="1F497D"/>
                </a:solidFill>
                <a:latin typeface="Arial" charset="0"/>
              </a:rPr>
              <a:t>Nimbu</a:t>
            </a:r>
            <a:r>
              <a:rPr lang="en-US" sz="1850" dirty="0">
                <a:solidFill>
                  <a:srgbClr val="1F497D"/>
                </a:solidFill>
                <a:latin typeface="Arial" charset="0"/>
              </a:rPr>
              <a:t> Fresh and the Georgia Gold range of teas and coffees and </a:t>
            </a:r>
            <a:r>
              <a:rPr lang="en-US" sz="1850" dirty="0" err="1">
                <a:solidFill>
                  <a:srgbClr val="1F497D"/>
                </a:solidFill>
                <a:latin typeface="Arial" charset="0"/>
              </a:rPr>
              <a:t>Vitingo</a:t>
            </a:r>
            <a:r>
              <a:rPr lang="en-US" sz="1850" dirty="0">
                <a:solidFill>
                  <a:srgbClr val="1F497D"/>
                </a:solidFill>
                <a:latin typeface="Arial" charset="0"/>
              </a:rPr>
              <a:t>.</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1850" dirty="0">
                <a:solidFill>
                  <a:srgbClr val="1F497D"/>
                </a:solidFill>
                <a:latin typeface="Arial" charset="0"/>
              </a:rPr>
              <a:t>Coca-Cola India is one of the largest domestic buyers of agricultural products such as sugar and mango pulp. The company’s business also positively impacts on industries such as glass, plastics, automobiles and banking.</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 </a:t>
            </a:r>
            <a:r>
              <a:rPr lang="en-GB" sz="3600" dirty="0"/>
              <a:t>– Exam Questions – January 2015</a:t>
            </a:r>
            <a:endParaRPr lang="en-GB" sz="3200" dirty="0"/>
          </a:p>
        </p:txBody>
      </p:sp>
      <p:pic>
        <p:nvPicPr>
          <p:cNvPr id="37890" name="Picture 2" descr="Image result for coca cola indi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0400" y="2348880"/>
            <a:ext cx="2552080" cy="109029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8403116" y="209394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11915090"/>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3190617"/>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200" b="1" dirty="0">
                <a:solidFill>
                  <a:srgbClr val="1F497D"/>
                </a:solidFill>
                <a:latin typeface="Arial" charset="0"/>
              </a:rPr>
              <a:t>Evidence B Coca-Cola India – Responsible Marketing</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As part of our marketing, we have a Global Responsible Marketing Policy and we do not market any products directly to children under 12. This means we will not use advertising directly targeted at audiences that have more than 35% of children under 12. Our policy applies to all of our beverages and the media outlets we use. We are proud to be part of the ‘India Pledge’, which is a commitment to change food and beverage advertising to children under the age of 12 years in India.</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 </a:t>
            </a:r>
            <a:r>
              <a:rPr lang="en-GB" sz="3600" dirty="0"/>
              <a:t>– Exam Questions – January 2015</a:t>
            </a:r>
            <a:endParaRPr lang="en-GB" sz="3200" dirty="0"/>
          </a:p>
        </p:txBody>
      </p:sp>
      <p:pic>
        <p:nvPicPr>
          <p:cNvPr id="37890" name="Picture 2" descr="Image result for coca cola india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5891" y="4869160"/>
            <a:ext cx="3488184" cy="1490218"/>
          </a:xfrm>
          <a:prstGeom prst="rect">
            <a:avLst/>
          </a:prstGeom>
          <a:noFill/>
          <a:extLst>
            <a:ext uri="{909E8E84-426E-40DD-AFC4-6F175D3DCCD1}">
              <a14:hiddenFill xmlns:a14="http://schemas.microsoft.com/office/drawing/2010/main">
                <a:solidFill>
                  <a:srgbClr val="FFFFFF"/>
                </a:solidFill>
              </a14:hiddenFill>
            </a:ext>
          </a:extLst>
        </p:spPr>
      </p:pic>
      <p:pic>
        <p:nvPicPr>
          <p:cNvPr id="39940" name="Picture 4" descr="Image result for coca cola india products"/>
          <p:cNvPicPr>
            <a:picLocks noChangeAspect="1" noChangeArrowheads="1"/>
          </p:cNvPicPr>
          <p:nvPr/>
        </p:nvPicPr>
        <p:blipFill rotWithShape="1">
          <a:blip r:embed="rId4">
            <a:extLst>
              <a:ext uri="{28A0092B-C50C-407E-A947-70E740481C1C}">
                <a14:useLocalDpi xmlns:a14="http://schemas.microsoft.com/office/drawing/2010/main" val="0"/>
              </a:ext>
            </a:extLst>
          </a:blip>
          <a:srcRect l="5994" t="4025"/>
          <a:stretch/>
        </p:blipFill>
        <p:spPr bwMode="auto">
          <a:xfrm>
            <a:off x="265135" y="4509120"/>
            <a:ext cx="5256441" cy="212298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5" action="ppaction://hlinkfile"/>
          </p:cNvPr>
          <p:cNvSpPr txBox="1"/>
          <p:nvPr/>
        </p:nvSpPr>
        <p:spPr>
          <a:xfrm>
            <a:off x="8403116" y="101382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64273929"/>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734903"/>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000" b="1" dirty="0">
                <a:solidFill>
                  <a:srgbClr val="1F497D"/>
                </a:solidFill>
                <a:latin typeface="Arial" charset="0"/>
              </a:rPr>
              <a:t>Evidence C New High-tech Bottling Plant</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a:solidFill>
                  <a:srgbClr val="1F497D"/>
                </a:solidFill>
                <a:latin typeface="Arial" charset="0"/>
              </a:rPr>
              <a:t>To mark its 20 years in India, Coca-Cola India opened a new bottling plant at </a:t>
            </a:r>
            <a:r>
              <a:rPr lang="en-US" sz="2000" dirty="0" err="1">
                <a:solidFill>
                  <a:srgbClr val="1F497D"/>
                </a:solidFill>
                <a:latin typeface="Arial" charset="0"/>
              </a:rPr>
              <a:t>Chatta</a:t>
            </a:r>
            <a:r>
              <a:rPr lang="en-US" sz="2000" dirty="0">
                <a:solidFill>
                  <a:srgbClr val="1F497D"/>
                </a:solidFill>
                <a:latin typeface="Arial" charset="0"/>
              </a:rPr>
              <a:t> in Uttar Pradesh. With an investment of </a:t>
            </a:r>
            <a:r>
              <a:rPr lang="en-US" sz="2000" dirty="0" err="1">
                <a:solidFill>
                  <a:srgbClr val="1F497D"/>
                </a:solidFill>
                <a:latin typeface="Arial" charset="0"/>
              </a:rPr>
              <a:t>Rs</a:t>
            </a:r>
            <a:r>
              <a:rPr lang="en-US" sz="2000" dirty="0">
                <a:solidFill>
                  <a:srgbClr val="1F497D"/>
                </a:solidFill>
                <a:latin typeface="Arial" charset="0"/>
              </a:rPr>
              <a:t> 135 crore ($23m) the new high-tech plant will be Coca-Cola India’s 58th manufacturing plant in the country. The company’s latest technology will ensure no wastage of water and energy. It will produce 1,200 bottles per minute and will be capital intensive, providing employment to 225 people.</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000" dirty="0" err="1">
                <a:solidFill>
                  <a:srgbClr val="1F497D"/>
                </a:solidFill>
                <a:latin typeface="Arial" charset="0"/>
              </a:rPr>
              <a:t>Venkatesh</a:t>
            </a:r>
            <a:r>
              <a:rPr lang="en-US" sz="2000" dirty="0">
                <a:solidFill>
                  <a:srgbClr val="1F497D"/>
                </a:solidFill>
                <a:latin typeface="Arial" charset="0"/>
              </a:rPr>
              <a:t> </a:t>
            </a:r>
            <a:r>
              <a:rPr lang="en-US" sz="2000" dirty="0" err="1">
                <a:solidFill>
                  <a:srgbClr val="1F497D"/>
                </a:solidFill>
                <a:latin typeface="Arial" charset="0"/>
              </a:rPr>
              <a:t>Kini</a:t>
            </a:r>
            <a:r>
              <a:rPr lang="en-US" sz="2000" dirty="0">
                <a:solidFill>
                  <a:srgbClr val="1F497D"/>
                </a:solidFill>
                <a:latin typeface="Arial" charset="0"/>
              </a:rPr>
              <a:t>, Deputy Business Unit </a:t>
            </a:r>
            <a:br>
              <a:rPr lang="en-US" sz="2000" dirty="0">
                <a:solidFill>
                  <a:srgbClr val="1F497D"/>
                </a:solidFill>
                <a:latin typeface="Arial" charset="0"/>
              </a:rPr>
            </a:br>
            <a:r>
              <a:rPr lang="en-US" sz="2000" dirty="0">
                <a:solidFill>
                  <a:srgbClr val="1F497D"/>
                </a:solidFill>
                <a:latin typeface="Arial" charset="0"/>
              </a:rPr>
              <a:t>President, Coca-Cola India, said, “Our </a:t>
            </a:r>
            <a:br>
              <a:rPr lang="en-US" sz="2000" dirty="0">
                <a:solidFill>
                  <a:srgbClr val="1F497D"/>
                </a:solidFill>
                <a:latin typeface="Arial" charset="0"/>
              </a:rPr>
            </a:br>
            <a:r>
              <a:rPr lang="en-US" sz="2000" dirty="0">
                <a:solidFill>
                  <a:srgbClr val="1F497D"/>
                </a:solidFill>
                <a:latin typeface="Arial" charset="0"/>
              </a:rPr>
              <a:t>investments in India are on track as we </a:t>
            </a:r>
            <a:br>
              <a:rPr lang="en-US" sz="2000" dirty="0">
                <a:solidFill>
                  <a:srgbClr val="1F497D"/>
                </a:solidFill>
                <a:latin typeface="Arial" charset="0"/>
              </a:rPr>
            </a:br>
            <a:r>
              <a:rPr lang="en-US" sz="2000" dirty="0">
                <a:solidFill>
                  <a:srgbClr val="1F497D"/>
                </a:solidFill>
                <a:latin typeface="Arial" charset="0"/>
              </a:rPr>
              <a:t>build scale, manufacturing capacity, </a:t>
            </a:r>
            <a:br>
              <a:rPr lang="en-US" sz="2000" dirty="0">
                <a:solidFill>
                  <a:srgbClr val="1F497D"/>
                </a:solidFill>
                <a:latin typeface="Arial" charset="0"/>
              </a:rPr>
            </a:br>
            <a:r>
              <a:rPr lang="en-US" sz="2000" dirty="0">
                <a:solidFill>
                  <a:srgbClr val="1F497D"/>
                </a:solidFill>
                <a:latin typeface="Arial" charset="0"/>
              </a:rPr>
              <a:t>distribution capability and a robust </a:t>
            </a:r>
            <a:br>
              <a:rPr lang="en-US" sz="2000" dirty="0">
                <a:solidFill>
                  <a:srgbClr val="1F497D"/>
                </a:solidFill>
                <a:latin typeface="Arial" charset="0"/>
              </a:rPr>
            </a:br>
            <a:r>
              <a:rPr lang="en-US" sz="2000" dirty="0">
                <a:solidFill>
                  <a:srgbClr val="1F497D"/>
                </a:solidFill>
                <a:latin typeface="Arial" charset="0"/>
              </a:rPr>
              <a:t>product portfolio to realise our business goals in India. By using quality management techniques, we share best practices and technological advancements with our suppliers, vendors and allied industries, which often leads to improvement in the overall standards of quality across industries.”</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 </a:t>
            </a:r>
            <a:r>
              <a:rPr lang="en-GB" sz="3600" dirty="0"/>
              <a:t>– Exam Questions – January 2015</a:t>
            </a:r>
            <a:endParaRPr lang="en-GB" sz="3200" dirty="0"/>
          </a:p>
        </p:txBody>
      </p:sp>
      <p:pic>
        <p:nvPicPr>
          <p:cNvPr id="40962" name="Picture 2" descr="Image result for Venkatesh Kin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478137"/>
            <a:ext cx="3384376" cy="160704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hlinkClick r:id="rId4" action="ppaction://hlinkfile"/>
          </p:cNvPr>
          <p:cNvSpPr txBox="1"/>
          <p:nvPr/>
        </p:nvSpPr>
        <p:spPr>
          <a:xfrm>
            <a:off x="8403116" y="101382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43511071"/>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63089"/>
          </a:xfrm>
          <a:prstGeom prst="rect">
            <a:avLst/>
          </a:prstGeom>
        </p:spPr>
        <p:txBody>
          <a:bodyPr wrap="square">
            <a:spAutoFit/>
          </a:bodyPr>
          <a:lstStyle/>
          <a:p>
            <a:pPr fontAlgn="base">
              <a:spcBef>
                <a:spcPct val="0"/>
              </a:spcBef>
              <a:spcAft>
                <a:spcPts val="400"/>
              </a:spcAft>
              <a:buClr>
                <a:srgbClr val="F79646">
                  <a:lumMod val="50000"/>
                </a:srgbClr>
              </a:buClr>
              <a:tabLst>
                <a:tab pos="8345488" algn="r"/>
              </a:tabLst>
            </a:pPr>
            <a:r>
              <a:rPr lang="en-US" sz="2200" b="1" dirty="0">
                <a:solidFill>
                  <a:srgbClr val="1F497D"/>
                </a:solidFill>
                <a:latin typeface="Arial" charset="0"/>
              </a:rPr>
              <a:t>Evidence D Coca-Cola India – A Great Place to Work</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We aspire to be a great place to work, where employees are given opportunities to develop their skills and expand their breadth of experience. With this in mind we have developed six special training programs for all employees at all levels of the hierarchy.</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Pegasus is our leading training program which seeks to develop all-round top talent for future roles within Coca-Cola India. Catalyst is another training program for selected managerial staff, relatively high in the organisational hierarchy, preparing them for senior management positions.</a:t>
            </a:r>
          </a:p>
          <a:p>
            <a:pPr marL="342900" indent="-342900" fontAlgn="base">
              <a:spcBef>
                <a:spcPct val="0"/>
              </a:spcBef>
              <a:spcAft>
                <a:spcPts val="400"/>
              </a:spcAft>
              <a:buClr>
                <a:srgbClr val="F79646">
                  <a:lumMod val="50000"/>
                </a:srgbClr>
              </a:buClr>
              <a:buFont typeface="Wingdings 3" panose="05040102010807070707" pitchFamily="18" charset="2"/>
              <a:buChar char=""/>
              <a:tabLst>
                <a:tab pos="8345488" algn="r"/>
              </a:tabLst>
            </a:pPr>
            <a:r>
              <a:rPr lang="en-US" sz="2200" dirty="0">
                <a:solidFill>
                  <a:srgbClr val="1F497D"/>
                </a:solidFill>
                <a:latin typeface="Arial" charset="0"/>
              </a:rPr>
              <a:t>In addition, our Coca-Cola University operates a six-month program which helps to source and train fresh young talent ahead of demand for our franchise bottlers. The program includes classroom learning, e-learning, mentoring, coaching, feedback and fieldwork.</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20 – Exam Questions – January 2015</a:t>
            </a:r>
            <a:endParaRPr lang="en-GB" sz="3200" dirty="0"/>
          </a:p>
        </p:txBody>
      </p:sp>
      <p:sp>
        <p:nvSpPr>
          <p:cNvPr id="5" name="TextBox 4">
            <a:hlinkClick r:id="rId3" action="ppaction://hlinkfile"/>
          </p:cNvPr>
          <p:cNvSpPr txBox="1"/>
          <p:nvPr/>
        </p:nvSpPr>
        <p:spPr>
          <a:xfrm>
            <a:off x="8403116" y="101382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745137583"/>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637441"/>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9"/>
              <a:tabLst>
                <a:tab pos="8345488" algn="r"/>
              </a:tabLst>
            </a:pPr>
            <a:r>
              <a:rPr lang="en-US" sz="2100" dirty="0">
                <a:solidFill>
                  <a:srgbClr val="FF0000"/>
                </a:solidFill>
              </a:rPr>
              <a:t>(b) Assess two factors that might affect the productivity of Coca-Cola India’s </a:t>
            </a:r>
            <a:r>
              <a:rPr lang="en-US" sz="2100" dirty="0" smtClean="0">
                <a:solidFill>
                  <a:srgbClr val="FF0000"/>
                </a:solidFill>
              </a:rPr>
              <a:t>new bottling </a:t>
            </a:r>
            <a:r>
              <a:rPr lang="en-US" sz="2100" dirty="0">
                <a:solidFill>
                  <a:srgbClr val="FF0000"/>
                </a:solidFill>
              </a:rPr>
              <a:t>plant.</a:t>
            </a:r>
            <a:endParaRPr lang="en-US" sz="2100" dirty="0">
              <a:solidFill>
                <a:srgbClr val="FF0000"/>
              </a:solidFill>
              <a:latin typeface="Arial" charset="0"/>
            </a:endParaRPr>
          </a:p>
          <a:p>
            <a:pPr fontAlgn="base">
              <a:spcBef>
                <a:spcPct val="0"/>
              </a:spcBef>
              <a:spcAft>
                <a:spcPts val="400"/>
              </a:spcAft>
              <a:buClr>
                <a:srgbClr val="F79646">
                  <a:lumMod val="50000"/>
                </a:srgbClr>
              </a:buClr>
              <a:tabLst>
                <a:tab pos="8345488" algn="r"/>
              </a:tabLst>
            </a:pPr>
            <a:r>
              <a:rPr lang="en-US" sz="2100" b="1" dirty="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Total for Question </a:t>
            </a:r>
            <a:r>
              <a:rPr lang="en-US" sz="2100" b="1" dirty="0" smtClean="0">
                <a:solidFill>
                  <a:srgbClr val="FF0000"/>
                </a:solidFill>
                <a:latin typeface="Arial" charset="0"/>
              </a:rPr>
              <a:t>9 </a:t>
            </a:r>
            <a:r>
              <a:rPr lang="en-US" sz="2100" b="1" dirty="0">
                <a:solidFill>
                  <a:srgbClr val="FF0000"/>
                </a:solidFill>
                <a:latin typeface="Arial" charset="0"/>
              </a:rPr>
              <a:t>= </a:t>
            </a:r>
            <a:r>
              <a:rPr lang="en-US" sz="2100" b="1" dirty="0" smtClean="0">
                <a:solidFill>
                  <a:srgbClr val="FF0000"/>
                </a:solidFill>
                <a:latin typeface="Arial" charset="0"/>
              </a:rPr>
              <a:t>8 </a:t>
            </a:r>
            <a:r>
              <a:rPr lang="en-US" sz="2100" b="1" dirty="0">
                <a:solidFill>
                  <a:srgbClr val="FF0000"/>
                </a:solidFill>
                <a:latin typeface="Arial" charset="0"/>
              </a:rPr>
              <a:t>marks)</a:t>
            </a:r>
            <a:endParaRPr lang="en-US" sz="2100" dirty="0">
              <a:solidFill>
                <a:srgbClr val="FF0000"/>
              </a:solidFill>
              <a:latin typeface="Arial" charset="0"/>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January 2015</a:t>
            </a:r>
            <a:endParaRPr lang="en-GB" sz="3600" dirty="0"/>
          </a:p>
        </p:txBody>
      </p:sp>
      <p:sp>
        <p:nvSpPr>
          <p:cNvPr id="7" name="TextBox 6">
            <a:hlinkClick r:id="rId3" action="ppaction://hlinkfile"/>
          </p:cNvPr>
          <p:cNvSpPr txBox="1"/>
          <p:nvPr/>
        </p:nvSpPr>
        <p:spPr>
          <a:xfrm>
            <a:off x="8316416" y="1052736"/>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480495404"/>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8 </a:t>
            </a:r>
            <a:r>
              <a:rPr lang="en-GB" sz="4000" dirty="0"/>
              <a:t>– Exam Questions – </a:t>
            </a:r>
            <a:r>
              <a:rPr lang="en-GB" sz="4000" dirty="0" smtClean="0"/>
              <a:t>January 2015</a:t>
            </a:r>
            <a:endParaRPr lang="en-GB" sz="4000" b="1" dirty="0" smtClean="0"/>
          </a:p>
        </p:txBody>
      </p:sp>
      <p:graphicFrame>
        <p:nvGraphicFramePr>
          <p:cNvPr id="4" name="Table 3"/>
          <p:cNvGraphicFramePr>
            <a:graphicFrameLocks noGrp="1"/>
          </p:cNvGraphicFramePr>
          <p:nvPr>
            <p:extLst/>
          </p:nvPr>
        </p:nvGraphicFramePr>
        <p:xfrm>
          <a:off x="251520" y="1052736"/>
          <a:ext cx="8640960" cy="5684520"/>
        </p:xfrm>
        <a:graphic>
          <a:graphicData uri="http://schemas.openxmlformats.org/drawingml/2006/table">
            <a:tbl>
              <a:tblPr firstRow="1" bandRow="1">
                <a:tableStyleId>{5C22544A-7EE6-4342-B048-85BDC9FD1C3A}</a:tableStyleId>
              </a:tblPr>
              <a:tblGrid>
                <a:gridCol w="720080"/>
                <a:gridCol w="720080"/>
                <a:gridCol w="3600400"/>
                <a:gridCol w="2736304"/>
                <a:gridCol w="864096"/>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500" b="0" dirty="0" smtClean="0">
                          <a:solidFill>
                            <a:schemeClr val="tx1"/>
                          </a:solidFill>
                          <a:latin typeface="Arial" panose="020B0604020202020204" pitchFamily="34" charset="0"/>
                          <a:cs typeface="Arial" panose="020B0604020202020204" pitchFamily="34" charset="0"/>
                        </a:rPr>
                        <a:t>9 (b)</a:t>
                      </a:r>
                    </a:p>
                  </a:txBody>
                  <a:tcPr>
                    <a:solidFill>
                      <a:schemeClr val="tx2">
                        <a:lumMod val="20000"/>
                        <a:lumOff val="80000"/>
                      </a:schemeClr>
                    </a:solidFill>
                  </a:tcPr>
                </a:tc>
                <a:tc gridSpan="3">
                  <a:txBody>
                    <a:bodyPr/>
                    <a:lstStyle/>
                    <a:p>
                      <a:r>
                        <a:rPr lang="en-US" sz="1400" b="0" dirty="0" smtClean="0">
                          <a:solidFill>
                            <a:schemeClr val="tx1"/>
                          </a:solidFill>
                          <a:latin typeface="Arial" panose="020B0604020202020204" pitchFamily="34" charset="0"/>
                          <a:cs typeface="Arial" panose="020B0604020202020204" pitchFamily="34" charset="0"/>
                        </a:rPr>
                        <a:t>(b) Assess two factors that might affect the productivity of Coca-Cola India’s new bottling plant.</a:t>
                      </a: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kern="1200" dirty="0" smtClean="0">
                          <a:solidFill>
                            <a:schemeClr val="tx1"/>
                          </a:solidFill>
                          <a:latin typeface="Arial" panose="020B0604020202020204" pitchFamily="34" charset="0"/>
                          <a:ea typeface="+mn-ea"/>
                          <a:cs typeface="Arial" panose="020B0604020202020204" pitchFamily="34" charset="0"/>
                        </a:rPr>
                        <a:t>8 marks</a:t>
                      </a:r>
                    </a:p>
                  </a:txBody>
                  <a:tcPr>
                    <a:solidFill>
                      <a:schemeClr val="tx2">
                        <a:lumMod val="20000"/>
                        <a:lumOff val="80000"/>
                      </a:schemeClr>
                    </a:solidFill>
                  </a:tcPr>
                </a:tc>
              </a:tr>
              <a:tr h="250341">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500" b="0" smtClean="0">
                          <a:solidFill>
                            <a:schemeClr val="tx1"/>
                          </a:solidFill>
                          <a:latin typeface="Arial" panose="020B0604020202020204" pitchFamily="34" charset="0"/>
                          <a:cs typeface="Arial" panose="020B0604020202020204" pitchFamily="34" charset="0"/>
                        </a:rPr>
                        <a:t>1</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1-2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500" b="0" dirty="0" smtClean="0">
                          <a:solidFill>
                            <a:schemeClr val="tx1"/>
                          </a:solidFill>
                          <a:latin typeface="Arial" panose="020B0604020202020204" pitchFamily="34" charset="0"/>
                          <a:cs typeface="Arial" panose="020B0604020202020204" pitchFamily="34" charset="0"/>
                        </a:rPr>
                        <a:t>Knowledge/understanding of</a:t>
                      </a:r>
                    </a:p>
                    <a:p>
                      <a:r>
                        <a:rPr lang="en-US" sz="1500" b="0" dirty="0" smtClean="0">
                          <a:solidFill>
                            <a:schemeClr val="tx1"/>
                          </a:solidFill>
                          <a:latin typeface="Arial" panose="020B0604020202020204" pitchFamily="34" charset="0"/>
                          <a:cs typeface="Arial" panose="020B0604020202020204" pitchFamily="34" charset="0"/>
                        </a:rPr>
                        <a:t>productivity or the factors affecting productivity</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measures how efficiently resources are actually being used, usually by looking at output per input.</a:t>
                      </a:r>
                    </a:p>
                    <a:p>
                      <a:pPr algn="l"/>
                      <a:r>
                        <a:rPr lang="en-US" sz="1500" b="0" dirty="0" smtClean="0">
                          <a:solidFill>
                            <a:schemeClr val="tx1"/>
                          </a:solidFill>
                          <a:latin typeface="Arial" panose="020B0604020202020204" pitchFamily="34" charset="0"/>
                          <a:cs typeface="Arial" panose="020B0604020202020204" pitchFamily="34" charset="0"/>
                        </a:rPr>
                        <a:t>e.g. factors include physical capital/ technology/ process innovation/ human capital, organising resources/ access to finance.</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750715">
                <a:tc>
                  <a:txBody>
                    <a:bodyPr/>
                    <a:lstStyle/>
                    <a:p>
                      <a:pPr algn="ctr"/>
                      <a:r>
                        <a:rPr lang="en-GB" sz="1500" b="0" dirty="0" smtClean="0">
                          <a:solidFill>
                            <a:schemeClr val="tx1"/>
                          </a:solidFill>
                          <a:latin typeface="Arial" panose="020B0604020202020204" pitchFamily="34" charset="0"/>
                          <a:cs typeface="Arial" panose="020B0604020202020204" pitchFamily="34" charset="0"/>
                        </a:rPr>
                        <a:t>2</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3-4</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kumimoji="0" lang="en-GB" sz="1500" b="0" kern="1200" dirty="0" smtClean="0">
                          <a:solidFill>
                            <a:schemeClr val="tx1"/>
                          </a:solidFill>
                          <a:latin typeface="Arial" panose="020B0604020202020204" pitchFamily="34" charset="0"/>
                          <a:ea typeface="+mn-ea"/>
                          <a:cs typeface="Arial" panose="020B0604020202020204" pitchFamily="34" charset="0"/>
                        </a:rPr>
                        <a:t>Application must be present, </a:t>
                      </a:r>
                    </a:p>
                    <a:p>
                      <a:r>
                        <a:rPr kumimoji="0" lang="en-US" sz="1500" b="0" kern="1200" dirty="0" smtClean="0">
                          <a:solidFill>
                            <a:schemeClr val="tx1"/>
                          </a:solidFill>
                          <a:latin typeface="Arial" panose="020B0604020202020204" pitchFamily="34" charset="0"/>
                          <a:ea typeface="+mn-ea"/>
                          <a:cs typeface="Arial" panose="020B0604020202020204" pitchFamily="34" charset="0"/>
                        </a:rPr>
                        <a:t>i.e. the answer must be </a:t>
                      </a:r>
                    </a:p>
                    <a:p>
                      <a:r>
                        <a:rPr kumimoji="0" lang="en-GB" sz="1500" b="0" kern="1200" dirty="0" smtClean="0">
                          <a:solidFill>
                            <a:schemeClr val="tx1"/>
                          </a:solidFill>
                          <a:latin typeface="Arial" panose="020B0604020202020204" pitchFamily="34" charset="0"/>
                          <a:ea typeface="+mn-ea"/>
                          <a:cs typeface="Arial" panose="020B0604020202020204" pitchFamily="34" charset="0"/>
                        </a:rPr>
                        <a:t>contextualised to Coca-Cola India </a:t>
                      </a:r>
                      <a:r>
                        <a:rPr kumimoji="0" lang="en-GB" sz="1800" b="0" i="0" u="none" strike="noStrike" kern="1200" baseline="0" dirty="0" smtClean="0">
                          <a:solidFill>
                            <a:schemeClr val="dk1"/>
                          </a:solidFill>
                          <a:latin typeface="+mn-lt"/>
                          <a:ea typeface="+mn-ea"/>
                          <a:cs typeface="+mn-cs"/>
                        </a:rPr>
                        <a:t>	</a:t>
                      </a: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a large amount of physical capital of </a:t>
                      </a:r>
                      <a:r>
                        <a:rPr lang="en-US" sz="1500" b="0" dirty="0" err="1" smtClean="0">
                          <a:solidFill>
                            <a:schemeClr val="tx1"/>
                          </a:solidFill>
                          <a:latin typeface="Arial" panose="020B0604020202020204" pitchFamily="34" charset="0"/>
                          <a:cs typeface="Arial" panose="020B0604020202020204" pitchFamily="34" charset="0"/>
                        </a:rPr>
                        <a:t>Rs</a:t>
                      </a:r>
                      <a:r>
                        <a:rPr lang="en-US" sz="1500" b="0" dirty="0" smtClean="0">
                          <a:solidFill>
                            <a:schemeClr val="tx1"/>
                          </a:solidFill>
                          <a:latin typeface="Arial" panose="020B0604020202020204" pitchFamily="34" charset="0"/>
                          <a:cs typeface="Arial" panose="020B0604020202020204" pitchFamily="34" charset="0"/>
                        </a:rPr>
                        <a:t> 135 crore/$ 23m has been invested into the new bottling plant.</a:t>
                      </a:r>
                    </a:p>
                    <a:p>
                      <a:pPr algn="l"/>
                      <a:r>
                        <a:rPr lang="en-US" sz="1500" b="0" dirty="0" smtClean="0">
                          <a:solidFill>
                            <a:schemeClr val="tx1"/>
                          </a:solidFill>
                          <a:latin typeface="Arial" panose="020B0604020202020204" pitchFamily="34" charset="0"/>
                          <a:cs typeface="Arial" panose="020B0604020202020204" pitchFamily="34" charset="0"/>
                        </a:rPr>
                        <a:t>e.g. the bottling plant is state of the art and has very high levels of technology.</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500" b="0" dirty="0" smtClean="0">
                          <a:solidFill>
                            <a:schemeClr val="tx1"/>
                          </a:solidFill>
                          <a:latin typeface="Arial" panose="020B0604020202020204" pitchFamily="34" charset="0"/>
                          <a:cs typeface="Arial" panose="020B0604020202020204" pitchFamily="34" charset="0"/>
                        </a:rPr>
                        <a:t>3</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5-6</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US" sz="1500" b="0" dirty="0" smtClean="0">
                          <a:solidFill>
                            <a:schemeClr val="tx1"/>
                          </a:solidFill>
                          <a:latin typeface="Arial" panose="020B0604020202020204" pitchFamily="34" charset="0"/>
                          <a:cs typeface="Arial" panose="020B0604020202020204" pitchFamily="34" charset="0"/>
                        </a:rPr>
                        <a:t>Analysis in context must be present, i.e.</a:t>
                      </a:r>
                    </a:p>
                    <a:p>
                      <a:r>
                        <a:rPr lang="en-US" sz="1500" b="0" dirty="0" smtClean="0">
                          <a:solidFill>
                            <a:schemeClr val="tx1"/>
                          </a:solidFill>
                          <a:latin typeface="Arial" panose="020B0604020202020204" pitchFamily="34" charset="0"/>
                          <a:cs typeface="Arial" panose="020B0604020202020204" pitchFamily="34" charset="0"/>
                        </a:rPr>
                        <a:t>in this case the candidate must</a:t>
                      </a:r>
                    </a:p>
                    <a:p>
                      <a:r>
                        <a:rPr lang="en-US" sz="1500" b="0" dirty="0" smtClean="0">
                          <a:solidFill>
                            <a:schemeClr val="tx1"/>
                          </a:solidFill>
                          <a:latin typeface="Arial" panose="020B0604020202020204" pitchFamily="34" charset="0"/>
                          <a:cs typeface="Arial" panose="020B0604020202020204" pitchFamily="34" charset="0"/>
                        </a:rPr>
                        <a:t>identify and explain the</a:t>
                      </a:r>
                    </a:p>
                    <a:p>
                      <a:r>
                        <a:rPr lang="en-US" sz="1500" b="0" dirty="0" smtClean="0">
                          <a:solidFill>
                            <a:schemeClr val="tx1"/>
                          </a:solidFill>
                          <a:latin typeface="Arial" panose="020B0604020202020204" pitchFamily="34" charset="0"/>
                          <a:cs typeface="Arial" panose="020B0604020202020204" pitchFamily="34" charset="0"/>
                        </a:rPr>
                        <a:t>reasons/causes/costs/consequences of the factors which might affect productivity of the new bottling plant</a:t>
                      </a:r>
                    </a:p>
                    <a:p>
                      <a:r>
                        <a:rPr lang="en-US" sz="1500" b="1" dirty="0" smtClean="0">
                          <a:solidFill>
                            <a:schemeClr val="tx1"/>
                          </a:solidFill>
                          <a:latin typeface="Arial" panose="020B0604020202020204" pitchFamily="34" charset="0"/>
                          <a:cs typeface="Arial" panose="020B0604020202020204" pitchFamily="34" charset="0"/>
                        </a:rPr>
                        <a:t>NB if analysis is not in context limit to Level 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US" sz="1500" b="0" dirty="0" smtClean="0">
                          <a:solidFill>
                            <a:schemeClr val="tx1"/>
                          </a:solidFill>
                          <a:latin typeface="Arial" panose="020B0604020202020204" pitchFamily="34" charset="0"/>
                          <a:cs typeface="Arial" panose="020B0604020202020204" pitchFamily="34" charset="0"/>
                        </a:rPr>
                        <a:t>e.g. physical capital will result in employees being able to be more efficient and productive when bottling of soft drinks.</a:t>
                      </a:r>
                    </a:p>
                    <a:p>
                      <a:pPr algn="l"/>
                      <a:r>
                        <a:rPr lang="en-US" sz="1500" b="0" dirty="0" smtClean="0">
                          <a:solidFill>
                            <a:schemeClr val="tx1"/>
                          </a:solidFill>
                          <a:latin typeface="Arial" panose="020B0604020202020204" pitchFamily="34" charset="0"/>
                          <a:cs typeface="Arial" panose="020B0604020202020204" pitchFamily="34" charset="0"/>
                        </a:rPr>
                        <a:t>e.g. high tech computer systems in the state of the art plant should result in improvements in productivity and reduce costs.</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7" name="TextBox 6">
            <a:hlinkClick r:id="rId3" action="ppaction://hlinkfile"/>
          </p:cNvPr>
          <p:cNvSpPr txBox="1"/>
          <p:nvPr/>
        </p:nvSpPr>
        <p:spPr>
          <a:xfrm>
            <a:off x="8403116" y="223796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641513559"/>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8 – Exam Questions </a:t>
            </a:r>
            <a:r>
              <a:rPr lang="en-GB" sz="4000" dirty="0"/>
              <a:t>– </a:t>
            </a:r>
            <a:r>
              <a:rPr lang="en-GB" sz="4000" dirty="0" smtClean="0"/>
              <a:t>January 2015</a:t>
            </a:r>
            <a:endParaRPr lang="en-GB" sz="4000" b="1" dirty="0" smtClean="0"/>
          </a:p>
        </p:txBody>
      </p:sp>
      <p:graphicFrame>
        <p:nvGraphicFramePr>
          <p:cNvPr id="4" name="Table 3"/>
          <p:cNvGraphicFramePr>
            <a:graphicFrameLocks noGrp="1"/>
          </p:cNvGraphicFramePr>
          <p:nvPr>
            <p:extLst/>
          </p:nvPr>
        </p:nvGraphicFramePr>
        <p:xfrm>
          <a:off x="251520" y="1052736"/>
          <a:ext cx="8640961" cy="3992880"/>
        </p:xfrm>
        <a:graphic>
          <a:graphicData uri="http://schemas.openxmlformats.org/drawingml/2006/table">
            <a:tbl>
              <a:tblPr firstRow="1" bandRow="1">
                <a:tableStyleId>{5C22544A-7EE6-4342-B048-85BDC9FD1C3A}</a:tableStyleId>
              </a:tblPr>
              <a:tblGrid>
                <a:gridCol w="732285"/>
                <a:gridCol w="732285"/>
                <a:gridCol w="2855910"/>
                <a:gridCol w="3075595"/>
                <a:gridCol w="1244886"/>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9</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(b) Assess two factors that might affect the productivity of Coca-Cola India’s new bottling plant.</a:t>
                      </a: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8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600" b="1" dirty="0" smtClean="0">
                          <a:solidFill>
                            <a:schemeClr val="tx1"/>
                          </a:solidFill>
                          <a:latin typeface="Arial" panose="020B0604020202020204" pitchFamily="34" charset="0"/>
                          <a:cs typeface="Arial" panose="020B0604020202020204" pitchFamily="34" charset="0"/>
                        </a:rPr>
                        <a:t>Level</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Mark</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Descriptor</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600" b="1" dirty="0" smtClean="0">
                          <a:solidFill>
                            <a:schemeClr val="tx1"/>
                          </a:solidFill>
                          <a:latin typeface="Arial" panose="020B0604020202020204" pitchFamily="34" charset="0"/>
                          <a:cs typeface="Arial" panose="020B0604020202020204" pitchFamily="34" charset="0"/>
                        </a:rPr>
                        <a:t>Example</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600" b="0" dirty="0" smtClean="0">
                          <a:solidFill>
                            <a:schemeClr val="tx1"/>
                          </a:solidFill>
                          <a:latin typeface="Arial" panose="020B0604020202020204" pitchFamily="34" charset="0"/>
                          <a:cs typeface="Arial" panose="020B0604020202020204" pitchFamily="34" charset="0"/>
                        </a:rPr>
                        <a:t>4</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b="1" dirty="0" smtClean="0">
                          <a:solidFill>
                            <a:schemeClr val="tx1"/>
                          </a:solidFill>
                          <a:latin typeface="Arial" panose="020B0604020202020204" pitchFamily="34" charset="0"/>
                          <a:cs typeface="Arial" panose="020B0604020202020204" pitchFamily="34" charset="0"/>
                        </a:rPr>
                        <a:t>7-8</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Evaluation must be present and in context showing the impact of these factors on productivity. </a:t>
                      </a:r>
                    </a:p>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Award </a:t>
                      </a:r>
                      <a:r>
                        <a:rPr lang="en-US" sz="1600" b="1" i="0" u="none" strike="noStrike" baseline="0" dirty="0" smtClean="0">
                          <a:solidFill>
                            <a:srgbClr val="000000"/>
                          </a:solidFill>
                          <a:latin typeface="Arial" panose="020B0604020202020204" pitchFamily="34" charset="0"/>
                          <a:cs typeface="Arial" panose="020B0604020202020204" pitchFamily="34" charset="0"/>
                        </a:rPr>
                        <a:t>7 marks </a:t>
                      </a:r>
                      <a:r>
                        <a:rPr lang="en-US" sz="1600" b="0" i="0" u="none" strike="noStrike" baseline="0" dirty="0" smtClean="0">
                          <a:solidFill>
                            <a:srgbClr val="000000"/>
                          </a:solidFill>
                          <a:latin typeface="Arial" panose="020B0604020202020204" pitchFamily="34" charset="0"/>
                          <a:cs typeface="Arial" panose="020B0604020202020204" pitchFamily="34" charset="0"/>
                        </a:rPr>
                        <a:t>if one side only is in context </a:t>
                      </a:r>
                    </a:p>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Award </a:t>
                      </a:r>
                      <a:r>
                        <a:rPr lang="en-US" sz="1600" b="1" i="0" u="none" strike="noStrike" baseline="0" dirty="0" smtClean="0">
                          <a:solidFill>
                            <a:srgbClr val="000000"/>
                          </a:solidFill>
                          <a:latin typeface="Arial" panose="020B0604020202020204" pitchFamily="34" charset="0"/>
                          <a:cs typeface="Arial" panose="020B0604020202020204" pitchFamily="34" charset="0"/>
                        </a:rPr>
                        <a:t>8 marks </a:t>
                      </a:r>
                      <a:r>
                        <a:rPr lang="en-US" sz="1600" b="0" i="0" u="none" strike="noStrike" baseline="0" dirty="0" smtClean="0">
                          <a:solidFill>
                            <a:srgbClr val="000000"/>
                          </a:solidFill>
                          <a:latin typeface="Arial" panose="020B0604020202020204" pitchFamily="34" charset="0"/>
                          <a:cs typeface="Arial" panose="020B0604020202020204" pitchFamily="34" charset="0"/>
                        </a:rPr>
                        <a:t>if BOTH sides are in context </a:t>
                      </a:r>
                    </a:p>
                    <a:p>
                      <a:pPr algn="l">
                        <a:spcAft>
                          <a:spcPts val="600"/>
                        </a:spcAft>
                      </a:pP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NB if evaluation not in context limit to Level 3.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600" b="0" dirty="0" smtClean="0">
                          <a:solidFill>
                            <a:schemeClr val="tx1"/>
                          </a:solidFill>
                          <a:latin typeface="Arial" panose="020B0604020202020204" pitchFamily="34" charset="0"/>
                          <a:cs typeface="Arial" panose="020B0604020202020204" pitchFamily="34" charset="0"/>
                        </a:rPr>
                        <a:t>e.g. It will depend upon the amount of technology used in the bottling plant and how well it is used.</a:t>
                      </a:r>
                    </a:p>
                    <a:p>
                      <a:pPr algn="l">
                        <a:spcAft>
                          <a:spcPts val="600"/>
                        </a:spcAft>
                      </a:pPr>
                      <a:r>
                        <a:rPr lang="en-US" sz="1600" b="0" dirty="0" smtClean="0">
                          <a:solidFill>
                            <a:schemeClr val="tx1"/>
                          </a:solidFill>
                          <a:latin typeface="Arial" panose="020B0604020202020204" pitchFamily="34" charset="0"/>
                          <a:cs typeface="Arial" panose="020B0604020202020204" pitchFamily="34" charset="0"/>
                        </a:rPr>
                        <a:t>e.g. productivity depends upon the quality of the supply chain such as the bottles arriving and the distribution network.</a:t>
                      </a:r>
                    </a:p>
                    <a:p>
                      <a:pPr algn="l">
                        <a:spcAft>
                          <a:spcPts val="600"/>
                        </a:spcAft>
                      </a:pPr>
                      <a:r>
                        <a:rPr lang="en-US" sz="1600" b="0" dirty="0" smtClean="0">
                          <a:solidFill>
                            <a:schemeClr val="tx1"/>
                          </a:solidFill>
                          <a:latin typeface="Arial" panose="020B0604020202020204" pitchFamily="34" charset="0"/>
                          <a:cs typeface="Arial" panose="020B0604020202020204" pitchFamily="34" charset="0"/>
                        </a:rPr>
                        <a:t>e.g. the high levels of technology will mean that employees will need training and this may reduce the productivity in the short term.</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5" name="TextBox 4">
            <a:hlinkClick r:id="rId3" action="ppaction://hlinkfile"/>
          </p:cNvPr>
          <p:cNvSpPr txBox="1"/>
          <p:nvPr/>
        </p:nvSpPr>
        <p:spPr>
          <a:xfrm>
            <a:off x="8403116" y="1445875"/>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71940858"/>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20 – Exam Questions – June 2015</a:t>
            </a:r>
            <a:endParaRPr lang="en-GB" sz="3200" dirty="0"/>
          </a:p>
        </p:txBody>
      </p:sp>
      <p:sp>
        <p:nvSpPr>
          <p:cNvPr id="7" name="Rectangle 6"/>
          <p:cNvSpPr/>
          <p:nvPr/>
        </p:nvSpPr>
        <p:spPr>
          <a:xfrm>
            <a:off x="305525" y="1124744"/>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4"/>
              <a:tabLst>
                <a:tab pos="6259116" algn="r"/>
              </a:tabLst>
            </a:pPr>
            <a:r>
              <a:rPr lang="en-US" sz="2000" dirty="0">
                <a:solidFill>
                  <a:srgbClr val="FF0000"/>
                </a:solidFill>
                <a:latin typeface="Arial" panose="020B0604020202020204" pitchFamily="34" charset="0"/>
                <a:cs typeface="Arial" panose="020B0604020202020204" pitchFamily="34" charset="0"/>
              </a:rPr>
              <a:t>Virgin Trains has a system of consultation where managers encourage employees </a:t>
            </a:r>
            <a:r>
              <a:rPr lang="en-US" sz="2000" dirty="0" smtClean="0">
                <a:solidFill>
                  <a:srgbClr val="FF0000"/>
                </a:solidFill>
                <a:latin typeface="Arial" panose="020B0604020202020204" pitchFamily="34" charset="0"/>
                <a:cs typeface="Arial" panose="020B0604020202020204" pitchFamily="34" charset="0"/>
              </a:rPr>
              <a:t>to be </a:t>
            </a:r>
            <a:r>
              <a:rPr lang="en-US" sz="2000" dirty="0">
                <a:solidFill>
                  <a:srgbClr val="FF0000"/>
                </a:solidFill>
                <a:latin typeface="Arial" panose="020B0604020202020204" pitchFamily="34" charset="0"/>
                <a:cs typeface="Arial" panose="020B0604020202020204" pitchFamily="34" charset="0"/>
              </a:rPr>
              <a:t>involved by challenging procedures and suggesting improvements</a:t>
            </a:r>
            <a:r>
              <a:rPr lang="en-US" sz="2000" dirty="0" smtClean="0">
                <a:solidFill>
                  <a:srgbClr val="FF0000"/>
                </a:solidFill>
                <a:latin typeface="Arial" panose="020B0604020202020204" pitchFamily="34" charset="0"/>
                <a:cs typeface="Arial" panose="020B0604020202020204" pitchFamily="34" charset="0"/>
              </a:rPr>
              <a:t>.</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t>
            </a:r>
            <a:r>
              <a:rPr lang="en-US" sz="2000" dirty="0">
                <a:solidFill>
                  <a:srgbClr val="FF0000"/>
                </a:solidFill>
                <a:latin typeface="Arial" panose="020B0604020202020204" pitchFamily="34" charset="0"/>
                <a:cs typeface="Arial" panose="020B0604020202020204" pitchFamily="34" charset="0"/>
              </a:rPr>
              <a:t>a) Consultation is most likely to lead to a long-term increase in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It can provide more management positions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Managers </a:t>
            </a:r>
            <a:r>
              <a:rPr lang="en-US" sz="2000" dirty="0">
                <a:solidFill>
                  <a:srgbClr val="FF0000"/>
                </a:solidFill>
                <a:latin typeface="Arial" panose="020B0604020202020204" pitchFamily="34" charset="0"/>
                <a:cs typeface="Arial" panose="020B0604020202020204" pitchFamily="34" charset="0"/>
              </a:rPr>
              <a:t>will have more time to supervise each employee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The </a:t>
            </a:r>
            <a:r>
              <a:rPr lang="en-US" sz="2000" dirty="0">
                <a:solidFill>
                  <a:srgbClr val="FF0000"/>
                </a:solidFill>
                <a:latin typeface="Arial" panose="020B0604020202020204" pitchFamily="34" charset="0"/>
                <a:cs typeface="Arial" panose="020B0604020202020204" pitchFamily="34" charset="0"/>
              </a:rPr>
              <a:t>organisational structure will remain the same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It </a:t>
            </a:r>
            <a:r>
              <a:rPr lang="en-US" sz="2000" dirty="0">
                <a:solidFill>
                  <a:srgbClr val="FF0000"/>
                </a:solidFill>
                <a:latin typeface="Arial" panose="020B0604020202020204" pitchFamily="34" charset="0"/>
                <a:cs typeface="Arial" panose="020B0604020202020204" pitchFamily="34" charset="0"/>
              </a:rPr>
              <a:t>will be easier to control a greater number of employees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fontAlgn="base">
              <a:spcBef>
                <a:spcPct val="0"/>
              </a:spcBef>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316416" y="1805915"/>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609446628"/>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20 </a:t>
            </a:r>
            <a:r>
              <a:rPr lang="en-GB" sz="3600" dirty="0"/>
              <a:t>– Exam Questions – </a:t>
            </a:r>
            <a:r>
              <a:rPr lang="en-GB" sz="3600" dirty="0" smtClean="0"/>
              <a:t>June 2015</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185226320"/>
              </p:ext>
            </p:extLst>
          </p:nvPr>
        </p:nvGraphicFramePr>
        <p:xfrm>
          <a:off x="323528" y="1052736"/>
          <a:ext cx="8496944" cy="5593452"/>
        </p:xfrm>
        <a:graphic>
          <a:graphicData uri="http://schemas.openxmlformats.org/drawingml/2006/table">
            <a:tbl>
              <a:tblPr firstRow="1" bandRow="1">
                <a:tableStyleId>{5C22544A-7EE6-4342-B048-85BDC9FD1C3A}</a:tableStyleId>
              </a:tblPr>
              <a:tblGrid>
                <a:gridCol w="648072"/>
                <a:gridCol w="6984775"/>
                <a:gridCol w="864097"/>
              </a:tblGrid>
              <a:tr h="648072">
                <a:tc>
                  <a:txBody>
                    <a:bodyPr/>
                    <a:lstStyle/>
                    <a:p>
                      <a:r>
                        <a:rPr lang="en-GB" sz="1800" dirty="0" smtClean="0">
                          <a:latin typeface="Arial" panose="020B0604020202020204" pitchFamily="34" charset="0"/>
                          <a:cs typeface="Arial" panose="020B0604020202020204" pitchFamily="34" charset="0"/>
                        </a:rPr>
                        <a:t>1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The most appropriate way for Tata Steel to reduce the number of employees is by: Answer: B (redundancy)</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4882348">
                <a:tc>
                  <a:txBody>
                    <a:bodyPr/>
                    <a:lstStyle/>
                    <a:p>
                      <a:r>
                        <a:rPr lang="en-GB" sz="1800" dirty="0" smtClean="0">
                          <a:latin typeface="Arial" panose="020B0604020202020204" pitchFamily="34" charset="0"/>
                          <a:cs typeface="Arial" panose="020B0604020202020204" pitchFamily="34" charset="0"/>
                        </a:rPr>
                        <a:t>1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lang="en-US" sz="16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Definition of redundancy e.g. when a job is no longer needed by a business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Less steel is required to be produced at the </a:t>
                      </a:r>
                      <a:r>
                        <a:rPr lang="en-US" sz="1600" b="0" i="0" u="none" strike="noStrike" baseline="0" dirty="0" err="1" smtClean="0">
                          <a:solidFill>
                            <a:srgbClr val="000000"/>
                          </a:solidFill>
                          <a:latin typeface="Arial" panose="020B0604020202020204" pitchFamily="34" charset="0"/>
                          <a:cs typeface="Arial" panose="020B0604020202020204" pitchFamily="34" charset="0"/>
                        </a:rPr>
                        <a:t>Scunthorpe</a:t>
                      </a:r>
                      <a:r>
                        <a:rPr lang="en-US" sz="1600" b="0" i="0" u="none" strike="noStrike" baseline="0" dirty="0" smtClean="0">
                          <a:solidFill>
                            <a:srgbClr val="000000"/>
                          </a:solidFill>
                          <a:latin typeface="Arial" panose="020B0604020202020204" pitchFamily="34" charset="0"/>
                          <a:cs typeface="Arial" panose="020B0604020202020204" pitchFamily="34" charset="0"/>
                        </a:rPr>
                        <a:t> plant resulting in less employees needed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Redundancy is the most appropriate as Tata are unlikely to lose this number of employees through natural wastage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A is wrong because an employee resigns when they want to leave not when the company would like them to leave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C is wrong because training will only improve the skills of employees as this is unlikely to be done when job losses are being planned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 is wrong because this will not reduce the number of employees as it involves employees moving around the business for motivational purposes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r>
                        <a:rPr lang="en-US" sz="16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72400" y="173390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519356582"/>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683607"/>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11"/>
              <a:tabLst>
                <a:tab pos="8345488" algn="r"/>
              </a:tabLst>
            </a:pPr>
            <a:r>
              <a:rPr lang="en-US" sz="2000" dirty="0" smtClean="0">
                <a:solidFill>
                  <a:srgbClr val="FF0000"/>
                </a:solidFill>
              </a:rPr>
              <a:t>Evaluate the importance of using financial and non-financial motivational techniques at MUFC to retain employees.	(14)</a:t>
            </a:r>
          </a:p>
          <a:p>
            <a:pPr>
              <a:spcAft>
                <a:spcPts val="400"/>
              </a:spcAft>
              <a:buClr>
                <a:srgbClr val="F79646">
                  <a:lumMod val="50000"/>
                </a:srgbClr>
              </a:buCl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(Total for Question 11 = 14 marks)</a:t>
            </a:r>
            <a:endParaRPr lang="en-US" sz="2000" dirty="0">
              <a:solidFill>
                <a:srgbClr val="FF0000"/>
              </a:solidFill>
              <a:latin typeface="Arial" charset="0"/>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 – Exam Questions – June 2015</a:t>
            </a:r>
            <a:endParaRPr lang="en-GB" sz="3600" dirty="0"/>
          </a:p>
        </p:txBody>
      </p:sp>
      <p:sp>
        <p:nvSpPr>
          <p:cNvPr id="5" name="TextBox 4">
            <a:hlinkClick r:id="rId3" action="ppaction://hlinkfile"/>
          </p:cNvPr>
          <p:cNvSpPr txBox="1"/>
          <p:nvPr/>
        </p:nvSpPr>
        <p:spPr>
          <a:xfrm>
            <a:off x="8403116" y="2742019"/>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42777361"/>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 </a:t>
            </a:r>
            <a:r>
              <a:rPr lang="en-GB" sz="4000" dirty="0"/>
              <a:t>Exam Questions – </a:t>
            </a:r>
            <a:r>
              <a:rPr lang="en-GB" sz="4000" dirty="0" smtClean="0"/>
              <a:t>June 2015</a:t>
            </a:r>
            <a:endParaRPr lang="en-GB" sz="4000" b="1" dirty="0" smtClean="0"/>
          </a:p>
        </p:txBody>
      </p:sp>
      <p:graphicFrame>
        <p:nvGraphicFramePr>
          <p:cNvPr id="4" name="Table 3"/>
          <p:cNvGraphicFramePr>
            <a:graphicFrameLocks noGrp="1"/>
          </p:cNvGraphicFramePr>
          <p:nvPr>
            <p:extLst/>
          </p:nvPr>
        </p:nvGraphicFramePr>
        <p:xfrm>
          <a:off x="251520" y="1124744"/>
          <a:ext cx="8640960" cy="5514055"/>
        </p:xfrm>
        <a:graphic>
          <a:graphicData uri="http://schemas.openxmlformats.org/drawingml/2006/table">
            <a:tbl>
              <a:tblPr firstRow="1" bandRow="1">
                <a:tableStyleId>{5C22544A-7EE6-4342-B048-85BDC9FD1C3A}</a:tableStyleId>
              </a:tblPr>
              <a:tblGrid>
                <a:gridCol w="720080"/>
                <a:gridCol w="720080"/>
                <a:gridCol w="3744416"/>
                <a:gridCol w="2138270"/>
                <a:gridCol w="1318114"/>
              </a:tblGrid>
              <a:tr h="5573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Evaluate the importance of using financial and non-financial motivational techniques at MUFC to retain employees.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14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308019">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2041726">
                <a:tc>
                  <a:txBody>
                    <a:bodyPr/>
                    <a:lstStyle/>
                    <a:p>
                      <a:pPr algn="ctr"/>
                      <a:r>
                        <a:rPr lang="en-GB" sz="1500" b="0" smtClean="0">
                          <a:solidFill>
                            <a:schemeClr val="tx1"/>
                          </a:solidFill>
                          <a:latin typeface="Arial" panose="020B0604020202020204" pitchFamily="34" charset="0"/>
                          <a:cs typeface="Arial" panose="020B0604020202020204" pitchFamily="34" charset="0"/>
                        </a:rPr>
                        <a:t>1</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1-2</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spcAft>
                          <a:spcPts val="600"/>
                        </a:spcAft>
                      </a:pPr>
                      <a:r>
                        <a:rPr lang="en-GB" sz="1540" b="0" i="0" u="none" strike="noStrike" baseline="0" dirty="0" smtClean="0">
                          <a:solidFill>
                            <a:srgbClr val="000000"/>
                          </a:solidFill>
                          <a:latin typeface="Arial" panose="020B0604020202020204" pitchFamily="34" charset="0"/>
                          <a:cs typeface="Arial" panose="020B0604020202020204" pitchFamily="34" charset="0"/>
                        </a:rPr>
                        <a:t>Knowledge/understanding of  </a:t>
                      </a:r>
                      <a:r>
                        <a:rPr lang="en-US" sz="1540" b="0" i="0" u="none" strike="noStrike" baseline="0" dirty="0" smtClean="0">
                          <a:solidFill>
                            <a:srgbClr val="000000"/>
                          </a:solidFill>
                          <a:latin typeface="Arial" panose="020B0604020202020204" pitchFamily="34" charset="0"/>
                          <a:cs typeface="Arial" panose="020B0604020202020204" pitchFamily="34" charset="0"/>
                        </a:rPr>
                        <a:t>what is meant by financial/ non-financial techniques </a:t>
                      </a:r>
                    </a:p>
                    <a:p>
                      <a:pPr algn="l">
                        <a:spcAft>
                          <a:spcPts val="600"/>
                        </a:spcAft>
                      </a:pPr>
                      <a:r>
                        <a:rPr lang="en-GB" sz="1540" b="0" i="1" u="none" strike="noStrike" baseline="0" dirty="0" smtClean="0">
                          <a:solidFill>
                            <a:srgbClr val="000000"/>
                          </a:solidFill>
                          <a:latin typeface="Arial" panose="020B0604020202020204" pitchFamily="34" charset="0"/>
                          <a:cs typeface="Arial" panose="020B0604020202020204" pitchFamily="34" charset="0"/>
                        </a:rPr>
                        <a:t>Material presented is often irrelevant and lacks organisation. </a:t>
                      </a:r>
                      <a:endParaRPr lang="en-GB" sz="154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GB" sz="1540" b="0" i="1" u="none" strike="noStrike" baseline="0" dirty="0" smtClean="0">
                          <a:solidFill>
                            <a:srgbClr val="000000"/>
                          </a:solidFill>
                          <a:latin typeface="Arial" panose="020B0604020202020204" pitchFamily="34" charset="0"/>
                          <a:cs typeface="Arial" panose="020B0604020202020204" pitchFamily="34" charset="0"/>
                        </a:rPr>
                        <a:t>Frequent punctuation and/or </a:t>
                      </a:r>
                      <a:r>
                        <a:rPr lang="en-US" sz="1540" b="0" i="1" u="none" strike="noStrike" baseline="0" dirty="0" smtClean="0">
                          <a:solidFill>
                            <a:srgbClr val="000000"/>
                          </a:solidFill>
                          <a:latin typeface="Arial" panose="020B0604020202020204" pitchFamily="34" charset="0"/>
                          <a:cs typeface="Arial" panose="020B0604020202020204" pitchFamily="34" charset="0"/>
                        </a:rPr>
                        <a:t>grammar errors are likely to be present and the writing is generally </a:t>
                      </a:r>
                      <a:r>
                        <a:rPr lang="en-GB" sz="1540" b="0" i="1" u="none" strike="noStrike" baseline="0" dirty="0" smtClean="0">
                          <a:solidFill>
                            <a:srgbClr val="000000"/>
                          </a:solidFill>
                          <a:latin typeface="Arial" panose="020B0604020202020204" pitchFamily="34" charset="0"/>
                          <a:cs typeface="Arial" panose="020B0604020202020204" pitchFamily="34" charset="0"/>
                        </a:rPr>
                        <a:t>unclear.. </a:t>
                      </a:r>
                      <a:r>
                        <a:rPr lang="en-GB" sz="154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pPr algn="l">
                        <a:spcAft>
                          <a:spcPts val="600"/>
                        </a:spcAft>
                      </a:pPr>
                      <a:r>
                        <a:rPr lang="en-US" sz="1540" b="0" dirty="0" smtClean="0">
                          <a:solidFill>
                            <a:schemeClr val="tx1"/>
                          </a:solidFill>
                          <a:latin typeface="Arial" panose="020B0604020202020204" pitchFamily="34" charset="0"/>
                          <a:cs typeface="Arial" panose="020B0604020202020204" pitchFamily="34" charset="0"/>
                        </a:rPr>
                        <a:t>e.g. financial - commission, bonus, profit share, performance related pay</a:t>
                      </a:r>
                    </a:p>
                    <a:p>
                      <a:pPr algn="l">
                        <a:spcAft>
                          <a:spcPts val="600"/>
                        </a:spcAft>
                      </a:pPr>
                      <a:r>
                        <a:rPr lang="en-US" sz="1540" b="0" dirty="0" smtClean="0">
                          <a:solidFill>
                            <a:schemeClr val="tx1"/>
                          </a:solidFill>
                          <a:latin typeface="Arial" panose="020B0604020202020204" pitchFamily="34" charset="0"/>
                          <a:cs typeface="Arial" panose="020B0604020202020204" pitchFamily="34" charset="0"/>
                        </a:rPr>
                        <a:t>e.g. non-financial - delegation, consultation, empowerment, flexible working</a:t>
                      </a:r>
                      <a:endParaRPr lang="en-GB" sz="154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2493487">
                <a:tc>
                  <a:txBody>
                    <a:bodyPr/>
                    <a:lstStyle/>
                    <a:p>
                      <a:pPr algn="ctr"/>
                      <a:r>
                        <a:rPr lang="en-GB" sz="1500" b="0" dirty="0" smtClean="0">
                          <a:solidFill>
                            <a:schemeClr val="tx1"/>
                          </a:solidFill>
                          <a:latin typeface="Arial" panose="020B0604020202020204" pitchFamily="34" charset="0"/>
                          <a:cs typeface="Arial" panose="020B0604020202020204" pitchFamily="34" charset="0"/>
                        </a:rPr>
                        <a:t>2</a:t>
                      </a:r>
                      <a:endParaRPr lang="en-GB" sz="15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500" b="1" dirty="0" smtClean="0">
                          <a:solidFill>
                            <a:schemeClr val="tx1"/>
                          </a:solidFill>
                          <a:latin typeface="Arial" panose="020B0604020202020204" pitchFamily="34" charset="0"/>
                          <a:cs typeface="Arial" panose="020B0604020202020204" pitchFamily="34" charset="0"/>
                        </a:rPr>
                        <a:t>3-4</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spcAft>
                          <a:spcPts val="600"/>
                        </a:spcAft>
                      </a:pPr>
                      <a:r>
                        <a:rPr lang="en-GB" sz="1540" b="0" i="0" u="none" strike="noStrike" baseline="0" dirty="0" smtClean="0">
                          <a:solidFill>
                            <a:srgbClr val="000000"/>
                          </a:solidFill>
                          <a:latin typeface="Arial" panose="020B0604020202020204" pitchFamily="34" charset="0"/>
                          <a:cs typeface="Arial" panose="020B0604020202020204" pitchFamily="34" charset="0"/>
                        </a:rPr>
                        <a:t>Application must be present, </a:t>
                      </a:r>
                    </a:p>
                    <a:p>
                      <a:pPr algn="l">
                        <a:spcAft>
                          <a:spcPts val="600"/>
                        </a:spcAft>
                      </a:pPr>
                      <a:r>
                        <a:rPr lang="en-US" sz="1540" b="0" i="0" u="none" strike="noStrike" baseline="0" dirty="0" smtClean="0">
                          <a:solidFill>
                            <a:srgbClr val="000000"/>
                          </a:solidFill>
                          <a:latin typeface="Arial" panose="020B0604020202020204" pitchFamily="34" charset="0"/>
                          <a:cs typeface="Arial" panose="020B0604020202020204" pitchFamily="34" charset="0"/>
                        </a:rPr>
                        <a:t>i.e. the answer must be </a:t>
                      </a:r>
                      <a:r>
                        <a:rPr lang="en-US" sz="1540" b="0" i="0" u="none" strike="noStrike" baseline="0" dirty="0" err="1" smtClean="0">
                          <a:solidFill>
                            <a:srgbClr val="000000"/>
                          </a:solidFill>
                          <a:latin typeface="Arial" panose="020B0604020202020204" pitchFamily="34" charset="0"/>
                          <a:cs typeface="Arial" panose="020B0604020202020204" pitchFamily="34" charset="0"/>
                        </a:rPr>
                        <a:t>contextualised</a:t>
                      </a:r>
                      <a:r>
                        <a:rPr lang="en-US" sz="1540" b="0" i="0" u="none" strike="noStrike" baseline="0" dirty="0" smtClean="0">
                          <a:solidFill>
                            <a:srgbClr val="000000"/>
                          </a:solidFill>
                          <a:latin typeface="Arial" panose="020B0604020202020204" pitchFamily="34" charset="0"/>
                          <a:cs typeface="Arial" panose="020B0604020202020204" pitchFamily="34" charset="0"/>
                        </a:rPr>
                        <a:t> and applied to </a:t>
                      </a:r>
                      <a:r>
                        <a:rPr lang="en-US" sz="1540" b="0" i="1" u="none" strike="noStrike" baseline="0" dirty="0" smtClean="0">
                          <a:solidFill>
                            <a:srgbClr val="000000"/>
                          </a:solidFill>
                          <a:latin typeface="Arial" panose="020B0604020202020204" pitchFamily="34" charset="0"/>
                          <a:cs typeface="Arial" panose="020B0604020202020204" pitchFamily="34" charset="0"/>
                        </a:rPr>
                        <a:t>MUFC </a:t>
                      </a:r>
                      <a:endParaRPr lang="en-US" sz="154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540" b="0" i="1" u="none" strike="noStrike" baseline="0" dirty="0" smtClean="0">
                          <a:solidFill>
                            <a:srgbClr val="000000"/>
                          </a:solidFill>
                          <a:latin typeface="Arial" panose="020B0604020202020204" pitchFamily="34" charset="0"/>
                          <a:cs typeface="Arial" panose="020B0604020202020204" pitchFamily="34" charset="0"/>
                        </a:rPr>
                        <a:t>Material is presented with some relevance but there are likely to be </a:t>
                      </a:r>
                      <a:r>
                        <a:rPr lang="en-GB" sz="1540" b="0" i="1" u="none" strike="noStrike" baseline="0" dirty="0" smtClean="0">
                          <a:solidFill>
                            <a:srgbClr val="000000"/>
                          </a:solidFill>
                          <a:latin typeface="Arial" panose="020B0604020202020204" pitchFamily="34" charset="0"/>
                          <a:cs typeface="Arial" panose="020B0604020202020204" pitchFamily="34" charset="0"/>
                        </a:rPr>
                        <a:t>passages which lack proper organisation. Punctuation and/or </a:t>
                      </a:r>
                      <a:r>
                        <a:rPr lang="en-US" sz="1540" b="0" i="1" u="none" strike="noStrike" baseline="0" dirty="0" smtClean="0">
                          <a:solidFill>
                            <a:srgbClr val="000000"/>
                          </a:solidFill>
                          <a:latin typeface="Arial" panose="020B0604020202020204" pitchFamily="34" charset="0"/>
                          <a:cs typeface="Arial" panose="020B0604020202020204" pitchFamily="34" charset="0"/>
                        </a:rPr>
                        <a:t>grammar errors are likely to be present that affect clarity and</a:t>
                      </a:r>
                      <a:r>
                        <a:rPr lang="en-US" sz="1540" b="0" i="0" u="none" strike="noStrike" baseline="0" dirty="0" smtClean="0">
                          <a:solidFill>
                            <a:srgbClr val="000000"/>
                          </a:solidFill>
                          <a:latin typeface="Arial" panose="020B0604020202020204" pitchFamily="34" charset="0"/>
                          <a:cs typeface="Arial" panose="020B0604020202020204" pitchFamily="34" charset="0"/>
                        </a:rPr>
                        <a:t> </a:t>
                      </a:r>
                      <a:r>
                        <a:rPr lang="en-GB" sz="1540" b="0" i="1" u="none" strike="noStrike" baseline="0" dirty="0" smtClean="0">
                          <a:solidFill>
                            <a:srgbClr val="000000"/>
                          </a:solidFill>
                          <a:latin typeface="Arial" panose="020B0604020202020204" pitchFamily="34" charset="0"/>
                          <a:cs typeface="Arial" panose="020B0604020202020204" pitchFamily="34" charset="0"/>
                        </a:rPr>
                        <a:t>coherence. </a:t>
                      </a:r>
                      <a:endParaRPr lang="en-GB" sz="1540" b="0" i="0" u="none" strike="noStrike" baseline="0" dirty="0" smtClean="0">
                        <a:solidFill>
                          <a:srgbClr val="000000"/>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540" b="0" i="0" u="none" strike="noStrike" baseline="0" dirty="0" smtClean="0">
                          <a:solidFill>
                            <a:srgbClr val="000000"/>
                          </a:solidFill>
                          <a:latin typeface="Arial" panose="020B0604020202020204" pitchFamily="34" charset="0"/>
                          <a:cs typeface="Arial" panose="020B0604020202020204" pitchFamily="34" charset="0"/>
                        </a:rPr>
                        <a:t>e.g. </a:t>
                      </a:r>
                      <a:r>
                        <a:rPr lang="en-US" sz="1540" b="0" i="1" u="none" strike="noStrike" baseline="0" dirty="0" smtClean="0">
                          <a:solidFill>
                            <a:srgbClr val="000000"/>
                          </a:solidFill>
                          <a:latin typeface="Arial" panose="020B0604020202020204" pitchFamily="34" charset="0"/>
                          <a:cs typeface="Arial" panose="020B0604020202020204" pitchFamily="34" charset="0"/>
                        </a:rPr>
                        <a:t>MUFC </a:t>
                      </a:r>
                      <a:r>
                        <a:rPr lang="en-US" sz="1540" b="0" i="0" u="none" strike="noStrike" baseline="0" dirty="0" smtClean="0">
                          <a:solidFill>
                            <a:srgbClr val="000000"/>
                          </a:solidFill>
                          <a:latin typeface="Arial" panose="020B0604020202020204" pitchFamily="34" charset="0"/>
                          <a:cs typeface="Arial" panose="020B0604020202020204" pitchFamily="34" charset="0"/>
                        </a:rPr>
                        <a:t>offer profit sharing bonus scheme, health insurance, car allowance for all levels of employees (Evidence D) </a:t>
                      </a:r>
                    </a:p>
                    <a:p>
                      <a:pPr algn="l">
                        <a:spcAft>
                          <a:spcPts val="600"/>
                        </a:spcAft>
                      </a:pPr>
                      <a:r>
                        <a:rPr lang="en-US" sz="1540" b="0" i="0" u="none" strike="noStrike" baseline="0" dirty="0" smtClean="0">
                          <a:solidFill>
                            <a:srgbClr val="000000"/>
                          </a:solidFill>
                          <a:latin typeface="Arial" panose="020B0604020202020204" pitchFamily="34" charset="0"/>
                          <a:cs typeface="Arial" panose="020B0604020202020204" pitchFamily="34" charset="0"/>
                        </a:rPr>
                        <a:t>e.g. </a:t>
                      </a:r>
                      <a:r>
                        <a:rPr lang="en-US" sz="1540" b="0" i="1" u="none" strike="noStrike" baseline="0" dirty="0" smtClean="0">
                          <a:solidFill>
                            <a:srgbClr val="000000"/>
                          </a:solidFill>
                          <a:latin typeface="Arial" panose="020B0604020202020204" pitchFamily="34" charset="0"/>
                          <a:cs typeface="Arial" panose="020B0604020202020204" pitchFamily="34" charset="0"/>
                        </a:rPr>
                        <a:t>MUFC </a:t>
                      </a:r>
                      <a:r>
                        <a:rPr lang="en-US" sz="1540" b="0" i="0" u="none" strike="noStrike" baseline="0" dirty="0" smtClean="0">
                          <a:solidFill>
                            <a:srgbClr val="000000"/>
                          </a:solidFill>
                          <a:latin typeface="Arial" panose="020B0604020202020204" pitchFamily="34" charset="0"/>
                          <a:cs typeface="Arial" panose="020B0604020202020204" pitchFamily="34" charset="0"/>
                        </a:rPr>
                        <a:t>recognise employees through performance development review and promote well-being with fitness classes all within the stadium </a:t>
                      </a:r>
                    </a:p>
                  </a:txBody>
                  <a:tcPr>
                    <a:solidFill>
                      <a:schemeClr val="tx2">
                        <a:lumMod val="20000"/>
                        <a:lumOff val="80000"/>
                      </a:schemeClr>
                    </a:solidFill>
                  </a:tcPr>
                </a:tc>
                <a:tc hMerge="1">
                  <a:txBody>
                    <a:bodyPr/>
                    <a:lstStyle/>
                    <a:p>
                      <a:endParaRPr lang="en-GB"/>
                    </a:p>
                  </a:txBody>
                  <a:tcPr/>
                </a:tc>
              </a:tr>
            </a:tbl>
          </a:graphicData>
        </a:graphic>
      </p:graphicFrame>
      <p:sp>
        <p:nvSpPr>
          <p:cNvPr id="7" name="TextBox 6">
            <a:hlinkClick r:id="rId3" action="ppaction://hlinkfile"/>
          </p:cNvPr>
          <p:cNvSpPr txBox="1"/>
          <p:nvPr/>
        </p:nvSpPr>
        <p:spPr>
          <a:xfrm>
            <a:off x="8403116" y="3246075"/>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118831443"/>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a:t>
            </a:r>
            <a:r>
              <a:rPr lang="en-GB" sz="4000" dirty="0"/>
              <a:t>– Exam Questions – </a:t>
            </a:r>
            <a:r>
              <a:rPr lang="en-GB" sz="4000" dirty="0" smtClean="0"/>
              <a:t>June 2015</a:t>
            </a:r>
            <a:endParaRPr lang="en-GB" sz="4000" b="1" dirty="0" smtClean="0"/>
          </a:p>
        </p:txBody>
      </p:sp>
      <p:graphicFrame>
        <p:nvGraphicFramePr>
          <p:cNvPr id="4" name="Table 3"/>
          <p:cNvGraphicFramePr>
            <a:graphicFrameLocks noGrp="1"/>
          </p:cNvGraphicFramePr>
          <p:nvPr>
            <p:extLst/>
          </p:nvPr>
        </p:nvGraphicFramePr>
        <p:xfrm>
          <a:off x="251520" y="1124744"/>
          <a:ext cx="8640960" cy="5105400"/>
        </p:xfrm>
        <a:graphic>
          <a:graphicData uri="http://schemas.openxmlformats.org/drawingml/2006/table">
            <a:tbl>
              <a:tblPr firstRow="1" bandRow="1">
                <a:tableStyleId>{5C22544A-7EE6-4342-B048-85BDC9FD1C3A}</a:tableStyleId>
              </a:tblPr>
              <a:tblGrid>
                <a:gridCol w="720080"/>
                <a:gridCol w="720080"/>
                <a:gridCol w="3240360"/>
                <a:gridCol w="2642326"/>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Evaluate the importance of using financial and non-financial motivational techniques at MUFC to retain employees.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14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500" b="1" dirty="0" smtClean="0">
                          <a:solidFill>
                            <a:schemeClr val="tx1"/>
                          </a:solidFill>
                          <a:latin typeface="Arial" panose="020B0604020202020204" pitchFamily="34" charset="0"/>
                          <a:cs typeface="Arial" panose="020B0604020202020204" pitchFamily="34" charset="0"/>
                        </a:rPr>
                        <a:t>Level</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Mark</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500" b="1" dirty="0" smtClean="0">
                          <a:solidFill>
                            <a:schemeClr val="tx1"/>
                          </a:solidFill>
                          <a:latin typeface="Arial" panose="020B0604020202020204" pitchFamily="34" charset="0"/>
                          <a:cs typeface="Arial" panose="020B0604020202020204" pitchFamily="34" charset="0"/>
                        </a:rPr>
                        <a:t>Descriptor</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500" b="1" dirty="0" smtClean="0">
                          <a:solidFill>
                            <a:schemeClr val="tx1"/>
                          </a:solidFill>
                          <a:latin typeface="Arial" panose="020B0604020202020204" pitchFamily="34" charset="0"/>
                          <a:cs typeface="Arial" panose="020B0604020202020204" pitchFamily="34" charset="0"/>
                        </a:rPr>
                        <a:t>Possible content</a:t>
                      </a:r>
                      <a:endParaRPr lang="en-GB" sz="15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1018828">
                <a:tc>
                  <a:txBody>
                    <a:bodyPr/>
                    <a:lstStyle/>
                    <a:p>
                      <a:pPr algn="ctr"/>
                      <a:r>
                        <a:rPr lang="en-GB" sz="1700" b="0" dirty="0" smtClean="0">
                          <a:solidFill>
                            <a:schemeClr val="tx1"/>
                          </a:solidFill>
                          <a:latin typeface="Arial" panose="020B0604020202020204" pitchFamily="34" charset="0"/>
                          <a:cs typeface="Arial" panose="020B0604020202020204" pitchFamily="34" charset="0"/>
                        </a:rPr>
                        <a:t>3</a:t>
                      </a: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700" b="1" dirty="0" smtClean="0">
                          <a:solidFill>
                            <a:schemeClr val="tx1"/>
                          </a:solidFill>
                          <a:latin typeface="Arial" panose="020B0604020202020204" pitchFamily="34" charset="0"/>
                          <a:cs typeface="Arial" panose="020B0604020202020204" pitchFamily="34" charset="0"/>
                        </a:rPr>
                        <a:t>5-6</a:t>
                      </a:r>
                      <a:endParaRPr lang="en-GB" sz="17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Analysis in context must be present, i.e. the candidate must give costs/ reasons/ causes/ consequences of financial/non-financial techniques to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NB if analysis is not in context limit to Level 2.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700" b="0" i="1" u="none" strike="noStrike" baseline="0" dirty="0" smtClean="0">
                          <a:solidFill>
                            <a:srgbClr val="000000"/>
                          </a:solidFill>
                          <a:latin typeface="Arial" panose="020B0604020202020204" pitchFamily="34" charset="0"/>
                          <a:cs typeface="Arial" panose="020B0604020202020204" pitchFamily="34" charset="0"/>
                        </a:rPr>
                        <a:t>Material is presented in a generally relevant and logical way but this may not be sustained throughout.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GB" sz="1700" b="0" i="1" u="none" strike="noStrike" baseline="0" dirty="0" smtClean="0">
                          <a:solidFill>
                            <a:srgbClr val="000000"/>
                          </a:solidFill>
                          <a:latin typeface="Arial" panose="020B0604020202020204" pitchFamily="34" charset="0"/>
                          <a:cs typeface="Arial" panose="020B0604020202020204" pitchFamily="34" charset="0"/>
                        </a:rPr>
                        <a:t>Some punctuation and/or grammar </a:t>
                      </a:r>
                      <a:r>
                        <a:rPr lang="en-US" sz="1700" b="0" i="1" u="none" strike="noStrike" baseline="0" dirty="0" smtClean="0">
                          <a:solidFill>
                            <a:srgbClr val="000000"/>
                          </a:solidFill>
                          <a:latin typeface="Arial" panose="020B0604020202020204" pitchFamily="34" charset="0"/>
                          <a:cs typeface="Arial" panose="020B0604020202020204" pitchFamily="34" charset="0"/>
                        </a:rPr>
                        <a:t>errors may be found which cause some passages to lack clarity or </a:t>
                      </a:r>
                      <a:r>
                        <a:rPr lang="en-GB" sz="1700" b="0" i="1" u="none" strike="noStrike" baseline="0" dirty="0" smtClean="0">
                          <a:solidFill>
                            <a:srgbClr val="000000"/>
                          </a:solidFill>
                          <a:latin typeface="Arial" panose="020B0604020202020204" pitchFamily="34" charset="0"/>
                          <a:cs typeface="Arial" panose="020B0604020202020204" pitchFamily="34" charset="0"/>
                        </a:rPr>
                        <a:t>coherence. </a:t>
                      </a:r>
                      <a:endParaRPr lang="en-GB" sz="1700" b="0" i="0" u="none" strike="noStrike" baseline="0" dirty="0" smtClean="0">
                        <a:solidFill>
                          <a:srgbClr val="000000"/>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e.g. Financial incentives such as profit sharing may encourage employees to remain at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as Taylor states that money motivates </a:t>
                      </a:r>
                    </a:p>
                    <a:p>
                      <a:pPr algn="l">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e.g. Non-financial techniques such as staff restaurants may lead to a healthier workforce who will then have lower absenteeism/labour turnover </a:t>
                      </a:r>
                    </a:p>
                    <a:p>
                      <a:pPr algn="l">
                        <a:spcAft>
                          <a:spcPts val="600"/>
                        </a:spcAft>
                      </a:pPr>
                      <a:r>
                        <a:rPr lang="en-US" sz="1700" b="0" i="0" u="none" strike="noStrike" baseline="0" dirty="0" smtClean="0">
                          <a:solidFill>
                            <a:srgbClr val="000000"/>
                          </a:solidFill>
                          <a:latin typeface="Arial" panose="020B0604020202020204" pitchFamily="34" charset="0"/>
                          <a:cs typeface="Arial" panose="020B0604020202020204" pitchFamily="34" charset="0"/>
                        </a:rPr>
                        <a:t>e.g. both techniques may result in less labour turnover for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as employees feel valued and are rewarded for their hard work on and off the pitch 	</a:t>
                      </a:r>
                    </a:p>
                    <a:p>
                      <a:pPr algn="l">
                        <a:spcAft>
                          <a:spcPts val="600"/>
                        </a:spcAft>
                      </a:pPr>
                      <a:endParaRPr lang="en-GB" sz="17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7" name="TextBox 6">
            <a:hlinkClick r:id="rId3" action="ppaction://hlinkfile"/>
          </p:cNvPr>
          <p:cNvSpPr txBox="1"/>
          <p:nvPr/>
        </p:nvSpPr>
        <p:spPr>
          <a:xfrm>
            <a:off x="8316416" y="5478323"/>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18292675"/>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20 </a:t>
            </a:r>
            <a:r>
              <a:rPr lang="en-GB" sz="4000" dirty="0"/>
              <a:t>– Exam Questions – </a:t>
            </a:r>
            <a:r>
              <a:rPr lang="en-GB" sz="4000" dirty="0" smtClean="0"/>
              <a:t>June 2015</a:t>
            </a:r>
            <a:endParaRPr lang="en-GB" sz="40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56902676"/>
              </p:ext>
            </p:extLst>
          </p:nvPr>
        </p:nvGraphicFramePr>
        <p:xfrm>
          <a:off x="251520" y="1124744"/>
          <a:ext cx="8640960" cy="5699760"/>
        </p:xfrm>
        <a:graphic>
          <a:graphicData uri="http://schemas.openxmlformats.org/drawingml/2006/table">
            <a:tbl>
              <a:tblPr firstRow="1" bandRow="1">
                <a:tableStyleId>{5C22544A-7EE6-4342-B048-85BDC9FD1C3A}</a:tableStyleId>
              </a:tblPr>
              <a:tblGrid>
                <a:gridCol w="720080"/>
                <a:gridCol w="720080"/>
                <a:gridCol w="3744416"/>
                <a:gridCol w="2138270"/>
                <a:gridCol w="1318114"/>
              </a:tblGrid>
              <a:tr h="3485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11</a:t>
                      </a:r>
                    </a:p>
                  </a:txBody>
                  <a:tcPr>
                    <a:solidFill>
                      <a:schemeClr val="tx2">
                        <a:lumMod val="20000"/>
                        <a:lumOff val="80000"/>
                      </a:schemeClr>
                    </a:solidFill>
                  </a:tcPr>
                </a:tc>
                <a:tc gridSpan="3">
                  <a:txBody>
                    <a:bodyPr/>
                    <a:lstStyle/>
                    <a:p>
                      <a:r>
                        <a:rPr lang="en-US" sz="1600" b="0" dirty="0" smtClean="0">
                          <a:solidFill>
                            <a:schemeClr val="tx1"/>
                          </a:solidFill>
                          <a:latin typeface="Arial" panose="020B0604020202020204" pitchFamily="34" charset="0"/>
                          <a:cs typeface="Arial" panose="020B0604020202020204" pitchFamily="34" charset="0"/>
                        </a:rPr>
                        <a:t>Evaluate the importance of using financial and non-financial motivational techniques at MUFC to retain employees.</a:t>
                      </a:r>
                      <a:endParaRPr lang="en-GB" sz="16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c hMerge="1">
                  <a:txBody>
                    <a:bodyPr/>
                    <a:lstStyle/>
                    <a:p>
                      <a:pPr algn="ctr"/>
                      <a:endParaRPr lang="en-GB" sz="153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dirty="0" smtClean="0">
                          <a:solidFill>
                            <a:schemeClr val="tx1"/>
                          </a:solidFill>
                          <a:latin typeface="Arial" panose="020B0604020202020204" pitchFamily="34" charset="0"/>
                          <a:cs typeface="Arial" panose="020B0604020202020204" pitchFamily="34" charset="0"/>
                        </a:rPr>
                        <a:t>14 marks</a:t>
                      </a:r>
                      <a:endParaRPr lang="en-GB" sz="1600" b="0" baseline="0" dirty="0" smtClean="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r>
              <a:tr h="250341">
                <a:tc>
                  <a:txBody>
                    <a:bodyPr/>
                    <a:lstStyle/>
                    <a:p>
                      <a:pPr algn="ctr"/>
                      <a:r>
                        <a:rPr lang="en-GB" sz="1600" b="1" dirty="0" smtClean="0">
                          <a:solidFill>
                            <a:schemeClr val="tx1"/>
                          </a:solidFill>
                          <a:latin typeface="Arial" panose="020B0604020202020204" pitchFamily="34" charset="0"/>
                          <a:cs typeface="Arial" panose="020B0604020202020204" pitchFamily="34" charset="0"/>
                        </a:rPr>
                        <a:t>Level</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Mark</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r>
                        <a:rPr lang="en-GB" sz="1600" b="1" dirty="0" smtClean="0">
                          <a:solidFill>
                            <a:schemeClr val="tx1"/>
                          </a:solidFill>
                          <a:latin typeface="Arial" panose="020B0604020202020204" pitchFamily="34" charset="0"/>
                          <a:cs typeface="Arial" panose="020B0604020202020204" pitchFamily="34" charset="0"/>
                        </a:rPr>
                        <a:t>Descriptor</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gridSpan="2">
                  <a:txBody>
                    <a:bodyPr/>
                    <a:lstStyle/>
                    <a:p>
                      <a:pPr algn="l"/>
                      <a:r>
                        <a:rPr lang="en-GB" sz="1600" b="1" dirty="0" smtClean="0">
                          <a:solidFill>
                            <a:schemeClr val="tx1"/>
                          </a:solidFill>
                          <a:latin typeface="Arial" panose="020B0604020202020204" pitchFamily="34" charset="0"/>
                          <a:cs typeface="Arial" panose="020B0604020202020204" pitchFamily="34" charset="0"/>
                        </a:rPr>
                        <a:t>Possible content</a:t>
                      </a:r>
                      <a:endParaRPr lang="en-GB" sz="16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r h="616659">
                <a:tc>
                  <a:txBody>
                    <a:bodyPr/>
                    <a:lstStyle/>
                    <a:p>
                      <a:pPr algn="ctr"/>
                      <a:r>
                        <a:rPr lang="en-GB" sz="1400" b="0" dirty="0" smtClean="0">
                          <a:solidFill>
                            <a:schemeClr val="tx1"/>
                          </a:solidFill>
                          <a:latin typeface="Arial" panose="020B0604020202020204" pitchFamily="34" charset="0"/>
                          <a:cs typeface="Arial" panose="020B0604020202020204" pitchFamily="34" charset="0"/>
                        </a:rPr>
                        <a:t>4</a:t>
                      </a:r>
                      <a:endParaRPr lang="en-GB" sz="1400" b="0"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400" b="1" dirty="0" smtClean="0">
                          <a:solidFill>
                            <a:schemeClr val="tx1"/>
                          </a:solidFill>
                          <a:latin typeface="Arial" panose="020B0604020202020204" pitchFamily="34" charset="0"/>
                          <a:cs typeface="Arial" panose="020B0604020202020204" pitchFamily="34" charset="0"/>
                        </a:rPr>
                        <a:t>9-14</a:t>
                      </a:r>
                      <a:endParaRPr lang="en-GB" sz="1400" b="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l"/>
                      <a:r>
                        <a:rPr lang="en-US" sz="1400" b="1" i="0" u="none" strike="noStrike" baseline="0" dirty="0" smtClean="0">
                          <a:solidFill>
                            <a:srgbClr val="000000"/>
                          </a:solidFill>
                          <a:latin typeface="Arial" panose="020B0604020202020204" pitchFamily="34" charset="0"/>
                          <a:cs typeface="Arial" panose="020B0604020202020204" pitchFamily="34" charset="0"/>
                        </a:rPr>
                        <a:t>Low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9-10 marks. </a:t>
                      </a:r>
                    </a:p>
                    <a:p>
                      <a:pPr algn="l"/>
                      <a:r>
                        <a:rPr lang="en-GB" sz="1400" b="0" i="0" u="none" strike="noStrike" baseline="0" dirty="0" smtClean="0">
                          <a:solidFill>
                            <a:srgbClr val="000000"/>
                          </a:solidFill>
                          <a:latin typeface="Arial" panose="020B0604020202020204" pitchFamily="34" charset="0"/>
                          <a:cs typeface="Arial" panose="020B0604020202020204" pitchFamily="34" charset="0"/>
                        </a:rPr>
                        <a:t>Evaluation must be present </a:t>
                      </a:r>
                    </a:p>
                    <a:p>
                      <a:pPr algn="l"/>
                      <a:r>
                        <a:rPr lang="en-US" sz="1400" b="0" i="0" u="none" strike="noStrike" baseline="0" dirty="0" smtClean="0">
                          <a:solidFill>
                            <a:srgbClr val="000000"/>
                          </a:solidFill>
                          <a:latin typeface="Arial" panose="020B0604020202020204" pitchFamily="34" charset="0"/>
                          <a:cs typeface="Arial" panose="020B0604020202020204" pitchFamily="34" charset="0"/>
                        </a:rPr>
                        <a:t>and in context on one side, e.g. showing possible advantages and disadvantages of financial/non-financial techniques for </a:t>
                      </a:r>
                      <a:r>
                        <a:rPr lang="en-US" sz="1400" b="0" i="1" u="none" strike="noStrike" baseline="0" dirty="0" smtClean="0">
                          <a:solidFill>
                            <a:srgbClr val="000000"/>
                          </a:solidFill>
                          <a:latin typeface="Arial" panose="020B0604020202020204" pitchFamily="34" charset="0"/>
                          <a:cs typeface="Arial" panose="020B0604020202020204" pitchFamily="34" charset="0"/>
                        </a:rPr>
                        <a:t>MUFC </a:t>
                      </a:r>
                      <a:endParaRPr lang="en-US" sz="1400" b="1" i="0" u="none" strike="noStrike" baseline="0" dirty="0" smtClean="0">
                        <a:solidFill>
                          <a:srgbClr val="000000"/>
                        </a:solidFill>
                        <a:latin typeface="Arial" panose="020B0604020202020204" pitchFamily="34" charset="0"/>
                        <a:cs typeface="Arial" panose="020B0604020202020204" pitchFamily="34" charset="0"/>
                      </a:endParaRPr>
                    </a:p>
                    <a:p>
                      <a:pPr algn="l"/>
                      <a:r>
                        <a:rPr lang="en-US" sz="1400" b="1" i="0" u="none" strike="noStrike" baseline="0" dirty="0" smtClean="0">
                          <a:solidFill>
                            <a:srgbClr val="000000"/>
                          </a:solidFill>
                          <a:latin typeface="Arial" panose="020B0604020202020204" pitchFamily="34" charset="0"/>
                          <a:cs typeface="Arial" panose="020B0604020202020204" pitchFamily="34" charset="0"/>
                        </a:rPr>
                        <a:t>Mid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11-12 marks </a:t>
                      </a:r>
                    </a:p>
                    <a:p>
                      <a:pPr algn="l"/>
                      <a:r>
                        <a:rPr lang="en-GB" sz="1400" b="0" i="0" u="none" strike="noStrike" baseline="0" dirty="0" smtClean="0">
                          <a:solidFill>
                            <a:srgbClr val="000000"/>
                          </a:solidFill>
                          <a:latin typeface="Arial" panose="020B0604020202020204" pitchFamily="34" charset="0"/>
                          <a:cs typeface="Arial" panose="020B0604020202020204" pitchFamily="34" charset="0"/>
                        </a:rPr>
                        <a:t>Evaluation must be present </a:t>
                      </a:r>
                    </a:p>
                    <a:p>
                      <a:pPr algn="l"/>
                      <a:r>
                        <a:rPr lang="en-US" sz="1400" b="0" i="0" u="none" strike="noStrike" baseline="0" dirty="0" smtClean="0">
                          <a:solidFill>
                            <a:srgbClr val="000000"/>
                          </a:solidFill>
                          <a:latin typeface="Arial" panose="020B0604020202020204" pitchFamily="34" charset="0"/>
                          <a:cs typeface="Arial" panose="020B0604020202020204" pitchFamily="34" charset="0"/>
                        </a:rPr>
                        <a:t>and in context on both </a:t>
                      </a:r>
                    </a:p>
                    <a:p>
                      <a:pPr algn="l"/>
                      <a:r>
                        <a:rPr lang="en-GB" sz="1400" b="0" i="0" u="none" strike="noStrike" baseline="0" dirty="0" smtClean="0">
                          <a:solidFill>
                            <a:srgbClr val="000000"/>
                          </a:solidFill>
                          <a:latin typeface="Arial" panose="020B0604020202020204" pitchFamily="34" charset="0"/>
                          <a:cs typeface="Arial" panose="020B0604020202020204" pitchFamily="34" charset="0"/>
                        </a:rPr>
                        <a:t>sides of using financial/non-financial techniques </a:t>
                      </a:r>
                    </a:p>
                    <a:p>
                      <a:pPr algn="l"/>
                      <a:r>
                        <a:rPr lang="en-US" sz="1400" b="1" i="0" u="none" strike="noStrike" baseline="0" dirty="0" smtClean="0">
                          <a:solidFill>
                            <a:srgbClr val="000000"/>
                          </a:solidFill>
                          <a:latin typeface="Arial" panose="020B0604020202020204" pitchFamily="34" charset="0"/>
                          <a:cs typeface="Arial" panose="020B0604020202020204" pitchFamily="34" charset="0"/>
                        </a:rPr>
                        <a:t>High Level 4: </a:t>
                      </a:r>
                      <a:r>
                        <a:rPr lang="en-US" sz="1400" b="0" i="0" u="none" strike="noStrike" baseline="0" dirty="0" smtClean="0">
                          <a:solidFill>
                            <a:srgbClr val="000000"/>
                          </a:solidFill>
                          <a:latin typeface="Arial" panose="020B0604020202020204" pitchFamily="34" charset="0"/>
                          <a:cs typeface="Arial" panose="020B0604020202020204" pitchFamily="34" charset="0"/>
                        </a:rPr>
                        <a:t>13-14 marks </a:t>
                      </a:r>
                    </a:p>
                    <a:p>
                      <a:pPr algn="l"/>
                      <a:r>
                        <a:rPr lang="en-US" sz="1400" b="0" i="0" u="none" strike="noStrike" baseline="0" dirty="0" smtClean="0">
                          <a:solidFill>
                            <a:srgbClr val="000000"/>
                          </a:solidFill>
                          <a:latin typeface="Arial" panose="020B0604020202020204" pitchFamily="34" charset="0"/>
                          <a:cs typeface="Arial" panose="020B0604020202020204" pitchFamily="34" charset="0"/>
                        </a:rPr>
                        <a:t>Evaluation is developed to show a candidate’s real perceptiveness. Several strands may be developed: the answer is clear, coherent and articulate, leading to a convincing conclusion. </a:t>
                      </a:r>
                    </a:p>
                    <a:p>
                      <a:pPr algn="l"/>
                      <a:r>
                        <a:rPr lang="en-US" sz="1400" b="1" i="0" u="none" strike="noStrike" baseline="0" dirty="0" smtClean="0">
                          <a:solidFill>
                            <a:srgbClr val="000000"/>
                          </a:solidFill>
                          <a:latin typeface="Arial" panose="020B0604020202020204" pitchFamily="34" charset="0"/>
                          <a:cs typeface="Arial" panose="020B0604020202020204" pitchFamily="34" charset="0"/>
                        </a:rPr>
                        <a:t>NB if evaluation not in context limit to Level 3. </a:t>
                      </a:r>
                      <a:endParaRPr lang="en-US" sz="1400" b="0" i="0" u="none" strike="noStrike" baseline="0" dirty="0" smtClean="0">
                        <a:solidFill>
                          <a:srgbClr val="000000"/>
                        </a:solidFill>
                        <a:latin typeface="Arial" panose="020B0604020202020204" pitchFamily="34" charset="0"/>
                        <a:cs typeface="Arial" panose="020B0604020202020204" pitchFamily="34" charset="0"/>
                      </a:endParaRPr>
                    </a:p>
                    <a:p>
                      <a:pPr algn="l"/>
                      <a:r>
                        <a:rPr lang="en-US" sz="1400" b="0" i="1" u="none" strike="noStrike" baseline="0" dirty="0" smtClean="0">
                          <a:solidFill>
                            <a:srgbClr val="000000"/>
                          </a:solidFill>
                          <a:latin typeface="Arial" panose="020B0604020202020204" pitchFamily="34" charset="0"/>
                          <a:cs typeface="Arial" panose="020B0604020202020204" pitchFamily="34" charset="0"/>
                        </a:rPr>
                        <a:t>Material is presented in a relevant and logical way. Some punctuation and/or grammar errors may be found but the writing has overall </a:t>
                      </a:r>
                      <a:r>
                        <a:rPr lang="en-GB" sz="1400" b="0" i="1" u="none" strike="noStrike" baseline="0" dirty="0" smtClean="0">
                          <a:solidFill>
                            <a:srgbClr val="000000"/>
                          </a:solidFill>
                          <a:latin typeface="Arial" panose="020B0604020202020204" pitchFamily="34" charset="0"/>
                          <a:cs typeface="Arial" panose="020B0604020202020204" pitchFamily="34" charset="0"/>
                        </a:rPr>
                        <a:t>clarity and coherence. </a:t>
                      </a:r>
                      <a:r>
                        <a:rPr lang="en-GB" sz="1400" b="0" i="0" u="none" strike="noStrike" baseline="0" dirty="0" smtClean="0">
                          <a:solidFill>
                            <a:srgbClr val="000000"/>
                          </a:solidFill>
                          <a:latin typeface="Arial" panose="020B0604020202020204" pitchFamily="34" charset="0"/>
                          <a:cs typeface="Arial" panose="020B0604020202020204" pitchFamily="34" charset="0"/>
                        </a:rPr>
                        <a:t>	</a:t>
                      </a:r>
                    </a:p>
                  </a:txBody>
                  <a:tcPr>
                    <a:solidFill>
                      <a:schemeClr val="tx2">
                        <a:lumMod val="20000"/>
                        <a:lumOff val="80000"/>
                      </a:schemeClr>
                    </a:solidFill>
                  </a:tcPr>
                </a:tc>
                <a:tc gridSpan="2">
                  <a:txBody>
                    <a:bodyPr/>
                    <a:lstStyle/>
                    <a:p>
                      <a:pPr algn="l">
                        <a:spcAft>
                          <a:spcPts val="600"/>
                        </a:spcAft>
                      </a:pPr>
                      <a:r>
                        <a:rPr lang="en-US" sz="1400" b="0" dirty="0" smtClean="0">
                          <a:solidFill>
                            <a:schemeClr val="tx1"/>
                          </a:solidFill>
                          <a:latin typeface="Arial" panose="020B0604020202020204" pitchFamily="34" charset="0"/>
                          <a:cs typeface="Arial" panose="020B0604020202020204" pitchFamily="34" charset="0"/>
                        </a:rPr>
                        <a:t>e.g. different employees will be motivated by different techniques - footballers may be motivated by different techniques to employees working in the Megastore</a:t>
                      </a:r>
                    </a:p>
                    <a:p>
                      <a:pPr algn="l">
                        <a:spcAft>
                          <a:spcPts val="600"/>
                        </a:spcAft>
                      </a:pPr>
                      <a:r>
                        <a:rPr lang="en-US" sz="1400" b="0" dirty="0" smtClean="0">
                          <a:solidFill>
                            <a:schemeClr val="tx1"/>
                          </a:solidFill>
                          <a:latin typeface="Arial" panose="020B0604020202020204" pitchFamily="34" charset="0"/>
                          <a:cs typeface="Arial" panose="020B0604020202020204" pitchFamily="34" charset="0"/>
                        </a:rPr>
                        <a:t>e.g. Herzberg disagreed about the effectiveness of pay as a motivator and may not lead to the retention of employees</a:t>
                      </a:r>
                    </a:p>
                    <a:p>
                      <a:pPr algn="l">
                        <a:spcAft>
                          <a:spcPts val="600"/>
                        </a:spcAft>
                      </a:pPr>
                      <a:r>
                        <a:rPr lang="en-US" sz="1400" b="0" dirty="0" smtClean="0">
                          <a:solidFill>
                            <a:schemeClr val="tx1"/>
                          </a:solidFill>
                          <a:latin typeface="Arial" panose="020B0604020202020204" pitchFamily="34" charset="0"/>
                          <a:cs typeface="Arial" panose="020B0604020202020204" pitchFamily="34" charset="0"/>
                        </a:rPr>
                        <a:t>e.g. would need to compare the effectiveness of financial and non-financial methods to see which were the best methods to use in order to retain employees</a:t>
                      </a:r>
                    </a:p>
                    <a:p>
                      <a:pPr algn="l">
                        <a:spcAft>
                          <a:spcPts val="600"/>
                        </a:spcAft>
                      </a:pPr>
                      <a:r>
                        <a:rPr lang="en-US" sz="1400" b="0" dirty="0" smtClean="0">
                          <a:solidFill>
                            <a:schemeClr val="tx1"/>
                          </a:solidFill>
                          <a:latin typeface="Arial" panose="020B0604020202020204" pitchFamily="34" charset="0"/>
                          <a:cs typeface="Arial" panose="020B0604020202020204" pitchFamily="34" charset="0"/>
                        </a:rPr>
                        <a:t>e.g. many other things affect motivation, such as leadership styles and organisational structure which could impact on retention</a:t>
                      </a:r>
                    </a:p>
                    <a:p>
                      <a:pPr algn="l">
                        <a:spcAft>
                          <a:spcPts val="600"/>
                        </a:spcAft>
                      </a:pPr>
                      <a:r>
                        <a:rPr lang="en-US" sz="1400" b="0" dirty="0" smtClean="0">
                          <a:solidFill>
                            <a:schemeClr val="tx1"/>
                          </a:solidFill>
                          <a:latin typeface="Arial" panose="020B0604020202020204" pitchFamily="34" charset="0"/>
                          <a:cs typeface="Arial" panose="020B0604020202020204" pitchFamily="34" charset="0"/>
                        </a:rPr>
                        <a:t>e.g. using a combination may lead to effective employee recruitment and retention at</a:t>
                      </a:r>
                      <a:r>
                        <a:rPr lang="en-US" sz="1400" b="0" i="1" dirty="0" smtClean="0">
                          <a:solidFill>
                            <a:schemeClr val="tx1"/>
                          </a:solidFill>
                          <a:latin typeface="Arial" panose="020B0604020202020204" pitchFamily="34" charset="0"/>
                          <a:cs typeface="Arial" panose="020B0604020202020204" pitchFamily="34" charset="0"/>
                        </a:rPr>
                        <a:t> MUFC.</a:t>
                      </a:r>
                      <a:endParaRPr lang="en-GB" sz="1400" b="0" i="1" dirty="0">
                        <a:solidFill>
                          <a:schemeClr val="tx1"/>
                        </a:solidFill>
                        <a:latin typeface="Arial" panose="020B0604020202020204" pitchFamily="34" charset="0"/>
                        <a:cs typeface="Arial" panose="020B0604020202020204" pitchFamily="34" charset="0"/>
                      </a:endParaRPr>
                    </a:p>
                  </a:txBody>
                  <a:tcPr>
                    <a:solidFill>
                      <a:schemeClr val="tx2">
                        <a:lumMod val="20000"/>
                        <a:lumOff val="80000"/>
                      </a:schemeClr>
                    </a:solidFill>
                  </a:tcPr>
                </a:tc>
                <a:tc hMerge="1">
                  <a:txBody>
                    <a:bodyPr/>
                    <a:lstStyle/>
                    <a:p>
                      <a:endParaRPr lang="en-GB"/>
                    </a:p>
                  </a:txBody>
                  <a:tcPr/>
                </a:tc>
              </a:tr>
            </a:tbl>
          </a:graphicData>
        </a:graphic>
      </p:graphicFrame>
      <p:sp>
        <p:nvSpPr>
          <p:cNvPr id="7" name="TextBox 6">
            <a:hlinkClick r:id="rId3" action="ppaction://hlinkfile"/>
          </p:cNvPr>
          <p:cNvSpPr txBox="1"/>
          <p:nvPr/>
        </p:nvSpPr>
        <p:spPr>
          <a:xfrm>
            <a:off x="8316416" y="353410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5753233"/>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20 – Exam Questions – January 2016</a:t>
            </a:r>
            <a:endParaRPr lang="en-GB" sz="3200" dirty="0"/>
          </a:p>
        </p:txBody>
      </p:sp>
      <p:sp>
        <p:nvSpPr>
          <p:cNvPr id="7" name="Rectangle 6"/>
          <p:cNvSpPr/>
          <p:nvPr/>
        </p:nvSpPr>
        <p:spPr>
          <a:xfrm>
            <a:off x="305525" y="1052736"/>
            <a:ext cx="8586955" cy="5593839"/>
          </a:xfrm>
          <a:prstGeom prst="rect">
            <a:avLst/>
          </a:prstGeom>
        </p:spPr>
        <p:txBody>
          <a:bodyPr wrap="square">
            <a:spAutoFit/>
          </a:bodyPr>
          <a:lstStyle/>
          <a:p>
            <a:pPr marL="457200" indent="-457200">
              <a:spcAft>
                <a:spcPts val="300"/>
              </a:spcAft>
              <a:buClr>
                <a:srgbClr val="F79646">
                  <a:lumMod val="50000"/>
                </a:srgbClr>
              </a:buClr>
              <a:buFont typeface="+mj-lt"/>
              <a:buAutoNum type="arabicPeriod"/>
              <a:tabLst>
                <a:tab pos="6259116" algn="r"/>
              </a:tabLst>
            </a:pPr>
            <a:r>
              <a:rPr lang="en-US" sz="2000" dirty="0">
                <a:solidFill>
                  <a:srgbClr val="FF0000"/>
                </a:solidFill>
                <a:latin typeface="Arial" panose="020B0604020202020204" pitchFamily="34" charset="0"/>
                <a:cs typeface="Arial" panose="020B0604020202020204" pitchFamily="34" charset="0"/>
              </a:rPr>
              <a:t>(a) IBM offers all of its graduate employees training and development </a:t>
            </a:r>
            <a:r>
              <a:rPr lang="en-US" sz="2000" dirty="0" smtClean="0">
                <a:solidFill>
                  <a:srgbClr val="FF0000"/>
                </a:solidFill>
                <a:latin typeface="Arial" panose="020B0604020202020204" pitchFamily="34" charset="0"/>
                <a:cs typeface="Arial" panose="020B0604020202020204" pitchFamily="34" charset="0"/>
              </a:rPr>
              <a:t>programs, including </a:t>
            </a:r>
            <a:r>
              <a:rPr lang="en-US" sz="2000" dirty="0">
                <a:solidFill>
                  <a:srgbClr val="FF0000"/>
                </a:solidFill>
                <a:latin typeface="Arial" panose="020B0604020202020204" pitchFamily="34" charset="0"/>
                <a:cs typeface="Arial" panose="020B0604020202020204" pitchFamily="34" charset="0"/>
              </a:rPr>
              <a:t>a one-day induction </a:t>
            </a:r>
            <a:r>
              <a:rPr lang="en-US" sz="2000" dirty="0" smtClean="0">
                <a:solidFill>
                  <a:srgbClr val="FF0000"/>
                </a:solidFill>
                <a:latin typeface="Arial" panose="020B0604020202020204" pitchFamily="34" charset="0"/>
                <a:cs typeface="Arial" panose="020B0604020202020204" pitchFamily="34" charset="0"/>
              </a:rPr>
              <a:t>course.</a:t>
            </a:r>
            <a:br>
              <a:rPr lang="en-US" sz="2000" dirty="0" smtClean="0">
                <a:solidFill>
                  <a:srgbClr val="FF0000"/>
                </a:solidFill>
                <a:latin typeface="Arial" panose="020B0604020202020204" pitchFamily="34" charset="0"/>
                <a:cs typeface="Arial" panose="020B0604020202020204" pitchFamily="34" charset="0"/>
              </a:rPr>
            </a:br>
            <a:r>
              <a:rPr lang="en-US" sz="2000" dirty="0" smtClean="0">
                <a:solidFill>
                  <a:srgbClr val="FF0000"/>
                </a:solidFill>
                <a:latin typeface="Arial" panose="020B0604020202020204" pitchFamily="34" charset="0"/>
                <a:cs typeface="Arial" panose="020B0604020202020204" pitchFamily="34" charset="0"/>
              </a:rPr>
              <a:t>An </a:t>
            </a:r>
            <a:r>
              <a:rPr lang="en-US" sz="2000" dirty="0">
                <a:solidFill>
                  <a:srgbClr val="FF0000"/>
                </a:solidFill>
                <a:latin typeface="Arial" panose="020B0604020202020204" pitchFamily="34" charset="0"/>
                <a:cs typeface="Arial" panose="020B0604020202020204" pitchFamily="34" charset="0"/>
              </a:rPr>
              <a:t>induction course is most likely to involve	(1)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latin typeface="Arial" panose="020B0604020202020204" pitchFamily="34" charset="0"/>
                <a:cs typeface="Arial" panose="020B0604020202020204" pitchFamily="34" charset="0"/>
              </a:rPr>
              <a:t>evening classes at college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meeting </a:t>
            </a:r>
            <a:r>
              <a:rPr lang="en-US" sz="2000" dirty="0">
                <a:solidFill>
                  <a:srgbClr val="FF0000"/>
                </a:solidFill>
                <a:latin typeface="Arial" panose="020B0604020202020204" pitchFamily="34" charset="0"/>
                <a:cs typeface="Arial" panose="020B0604020202020204" pitchFamily="34" charset="0"/>
              </a:rPr>
              <a:t>new colleagues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a </a:t>
            </a:r>
            <a:r>
              <a:rPr lang="en-US" sz="2000" dirty="0">
                <a:solidFill>
                  <a:srgbClr val="FF0000"/>
                </a:solidFill>
                <a:latin typeface="Arial" panose="020B0604020202020204" pitchFamily="34" charset="0"/>
                <a:cs typeface="Arial" panose="020B0604020202020204" pitchFamily="34" charset="0"/>
              </a:rPr>
              <a:t>job rotation </a:t>
            </a:r>
            <a:r>
              <a:rPr lang="en-US" sz="2000" dirty="0" smtClean="0">
                <a:solidFill>
                  <a:srgbClr val="FF0000"/>
                </a:solidFill>
                <a:latin typeface="Arial" panose="020B0604020202020204" pitchFamily="34" charset="0"/>
                <a:cs typeface="Arial" panose="020B0604020202020204" pitchFamily="34" charset="0"/>
              </a:rPr>
              <a:t>program</a:t>
            </a:r>
            <a:endParaRPr lang="en-US" sz="2000" dirty="0">
              <a:solidFill>
                <a:srgbClr val="FF0000"/>
              </a:solidFill>
              <a:latin typeface="Arial" panose="020B0604020202020204" pitchFamily="34" charset="0"/>
              <a:cs typeface="Arial" panose="020B0604020202020204" pitchFamily="34" charset="0"/>
            </a:endParaRP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latin typeface="Arial" panose="020B0604020202020204" pitchFamily="34" charset="0"/>
                <a:cs typeface="Arial" panose="020B0604020202020204" pitchFamily="34" charset="0"/>
              </a:rPr>
              <a:t>a </a:t>
            </a:r>
            <a:r>
              <a:rPr lang="en-US" sz="2000" dirty="0">
                <a:solidFill>
                  <a:srgbClr val="FF0000"/>
                </a:solidFill>
                <a:latin typeface="Arial" panose="020B0604020202020204" pitchFamily="34" charset="0"/>
                <a:cs typeface="Arial" panose="020B0604020202020204" pitchFamily="34" charset="0"/>
              </a:rPr>
              <a:t>staff appraisal meeting	(3</a:t>
            </a:r>
            <a:r>
              <a:rPr lang="en-US" sz="2000" dirty="0" smtClean="0">
                <a:solidFill>
                  <a:srgbClr val="FF0000"/>
                </a:solidFill>
                <a:latin typeface="Arial" panose="020B0604020202020204" pitchFamily="34" charset="0"/>
                <a:cs typeface="Arial" panose="020B0604020202020204" pitchFamily="34" charset="0"/>
              </a:rPr>
              <a:t>)</a:t>
            </a:r>
          </a:p>
          <a:p>
            <a:pPr marL="461963">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Answer [  ]</a:t>
            </a:r>
          </a:p>
          <a:p>
            <a:pPr marL="461963">
              <a:spcAft>
                <a:spcPts val="300"/>
              </a:spcAft>
              <a:buClr>
                <a:srgbClr val="F79646">
                  <a:lumMod val="50000"/>
                </a:srgbClr>
              </a:buClr>
              <a:tabLst>
                <a:tab pos="6259116" algn="r"/>
              </a:tabLst>
            </a:pPr>
            <a:r>
              <a:rPr lang="en-US" sz="2000" dirty="0">
                <a:solidFill>
                  <a:srgbClr val="FF0000"/>
                </a:solidFill>
                <a:latin typeface="Arial" panose="020B0604020202020204" pitchFamily="34" charset="0"/>
                <a:cs typeface="Arial" panose="020B0604020202020204" pitchFamily="34" charset="0"/>
              </a:rPr>
              <a:t>(b) Explain why this answer is correct.</a:t>
            </a:r>
          </a:p>
          <a:p>
            <a:pPr>
              <a:spcAft>
                <a:spcPts val="300"/>
              </a:spcAft>
              <a:buClr>
                <a:srgbClr val="F79646">
                  <a:lumMod val="50000"/>
                </a:srgbClr>
              </a:buClr>
              <a:tabLst>
                <a:tab pos="6259116" algn="r"/>
              </a:tabLst>
            </a:pP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a:t>
            </a:r>
            <a:r>
              <a:rPr lang="en-US" sz="2000" dirty="0">
                <a:solidFill>
                  <a:srgbClr val="FF0000"/>
                </a:solidFill>
                <a:latin typeface="Arial" panose="020B0604020202020204" pitchFamily="34" charset="0"/>
                <a:cs typeface="Arial" panose="020B0604020202020204" pitchFamily="34" charset="0"/>
              </a:rPr>
              <a:t>___________________________________________________________</a:t>
            </a:r>
            <a:r>
              <a:rPr lang="en-US" sz="2000" dirty="0" smtClean="0">
                <a:solidFill>
                  <a:srgbClr val="FF0000"/>
                </a:solidFill>
                <a:latin typeface="Arial" panose="020B0604020202020204" pitchFamily="34" charset="0"/>
                <a:cs typeface="Arial" panose="020B0604020202020204" pitchFamily="34"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panose="020B0604020202020204" pitchFamily="34" charset="0"/>
                <a:cs typeface="Arial" panose="020B0604020202020204" pitchFamily="34" charset="0"/>
              </a:rPr>
              <a:t>(</a:t>
            </a:r>
            <a:r>
              <a:rPr lang="en-US" sz="2000" b="1" dirty="0">
                <a:solidFill>
                  <a:srgbClr val="FF0000"/>
                </a:solidFill>
                <a:latin typeface="Arial" panose="020B0604020202020204" pitchFamily="34" charset="0"/>
                <a:cs typeface="Arial" panose="020B0604020202020204" pitchFamily="34" charset="0"/>
              </a:rPr>
              <a:t>Total for Question 4 = 4 marks)</a:t>
            </a:r>
            <a:endParaRPr lang="en-US" sz="2000" dirty="0">
              <a:solidFill>
                <a:srgbClr val="FF0000"/>
              </a:solidFill>
              <a:latin typeface="Arial" panose="020B0604020202020204" pitchFamily="34" charset="0"/>
              <a:cs typeface="Arial" panose="020B0604020202020204" pitchFamily="34" charset="0"/>
            </a:endParaRPr>
          </a:p>
        </p:txBody>
      </p:sp>
      <p:sp>
        <p:nvSpPr>
          <p:cNvPr id="4" name="TextBox 3">
            <a:hlinkClick r:id="rId3" action="ppaction://hlinkfile"/>
          </p:cNvPr>
          <p:cNvSpPr txBox="1"/>
          <p:nvPr/>
        </p:nvSpPr>
        <p:spPr>
          <a:xfrm>
            <a:off x="8316416" y="1556792"/>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919936934"/>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20 </a:t>
            </a:r>
            <a:r>
              <a:rPr lang="en-GB" sz="3600" dirty="0"/>
              <a:t>– Exam Questions – </a:t>
            </a:r>
            <a:r>
              <a:rPr lang="en-GB" sz="3600" dirty="0" smtClean="0"/>
              <a:t>June 2015</a:t>
            </a:r>
            <a:endParaRPr lang="en-GB" sz="3200" dirty="0"/>
          </a:p>
        </p:txBody>
      </p:sp>
      <p:graphicFrame>
        <p:nvGraphicFramePr>
          <p:cNvPr id="4" name="Table 3"/>
          <p:cNvGraphicFramePr>
            <a:graphicFrameLocks noGrp="1"/>
          </p:cNvGraphicFramePr>
          <p:nvPr>
            <p:extLst/>
          </p:nvPr>
        </p:nvGraphicFramePr>
        <p:xfrm>
          <a:off x="323528" y="1052736"/>
          <a:ext cx="8496944" cy="5593452"/>
        </p:xfrm>
        <a:graphic>
          <a:graphicData uri="http://schemas.openxmlformats.org/drawingml/2006/table">
            <a:tbl>
              <a:tblPr firstRow="1" bandRow="1">
                <a:tableStyleId>{5C22544A-7EE6-4342-B048-85BDC9FD1C3A}</a:tableStyleId>
              </a:tblPr>
              <a:tblGrid>
                <a:gridCol w="648072"/>
                <a:gridCol w="6984775"/>
                <a:gridCol w="864097"/>
              </a:tblGrid>
              <a:tr h="648072">
                <a:tc>
                  <a:txBody>
                    <a:bodyPr/>
                    <a:lstStyle/>
                    <a:p>
                      <a:r>
                        <a:rPr lang="en-GB" sz="1800" dirty="0" smtClean="0">
                          <a:latin typeface="Arial" panose="020B0604020202020204" pitchFamily="34" charset="0"/>
                          <a:cs typeface="Arial" panose="020B0604020202020204" pitchFamily="34" charset="0"/>
                        </a:rPr>
                        <a:t>1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The most appropriate way for Tata Steel to reduce the number of employees is by: Answer: B (redundancy)</a:t>
                      </a:r>
                    </a:p>
                  </a:txBody>
                  <a:tcPr marL="68580" marR="68580" marT="34290" marB="34290"/>
                </a:tc>
                <a:tc>
                  <a:txBody>
                    <a:bodyPr/>
                    <a:lstStyle/>
                    <a:p>
                      <a:pPr algn="ctr"/>
                      <a:r>
                        <a:rPr lang="en-GB" sz="1600" b="0" dirty="0" smtClean="0">
                          <a:latin typeface="Arial" panose="020B0604020202020204" pitchFamily="34" charset="0"/>
                          <a:cs typeface="Arial" panose="020B0604020202020204" pitchFamily="34" charset="0"/>
                        </a:rPr>
                        <a:t>1 mark</a:t>
                      </a:r>
                      <a:endParaRPr lang="en-GB" sz="1600" b="0" dirty="0">
                        <a:latin typeface="Arial" panose="020B0604020202020204" pitchFamily="34" charset="0"/>
                        <a:cs typeface="Arial" panose="020B0604020202020204" pitchFamily="34" charset="0"/>
                      </a:endParaRPr>
                    </a:p>
                  </a:txBody>
                  <a:tcPr marL="68580" marR="68580" marT="34290" marB="34290"/>
                </a:tc>
              </a:tr>
              <a:tr h="4882348">
                <a:tc>
                  <a:txBody>
                    <a:bodyPr/>
                    <a:lstStyle/>
                    <a:p>
                      <a:r>
                        <a:rPr lang="en-GB" sz="1800" dirty="0" smtClean="0">
                          <a:latin typeface="Arial" panose="020B0604020202020204" pitchFamily="34" charset="0"/>
                          <a:cs typeface="Arial" panose="020B0604020202020204" pitchFamily="34" charset="0"/>
                        </a:rPr>
                        <a:t>1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lang="en-US" sz="16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Definition of redundancy e.g. when a job is no longer needed by a business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Less steel is required to be produced at the </a:t>
                      </a:r>
                      <a:r>
                        <a:rPr lang="en-US" sz="1600" b="0" i="0" u="none" strike="noStrike" baseline="0" dirty="0" err="1" smtClean="0">
                          <a:solidFill>
                            <a:srgbClr val="000000"/>
                          </a:solidFill>
                          <a:latin typeface="Arial" panose="020B0604020202020204" pitchFamily="34" charset="0"/>
                          <a:cs typeface="Arial" panose="020B0604020202020204" pitchFamily="34" charset="0"/>
                        </a:rPr>
                        <a:t>Scunthorpe</a:t>
                      </a:r>
                      <a:r>
                        <a:rPr lang="en-US" sz="1600" b="0" i="0" u="none" strike="noStrike" baseline="0" dirty="0" smtClean="0">
                          <a:solidFill>
                            <a:srgbClr val="000000"/>
                          </a:solidFill>
                          <a:latin typeface="Arial" panose="020B0604020202020204" pitchFamily="34" charset="0"/>
                          <a:cs typeface="Arial" panose="020B0604020202020204" pitchFamily="34" charset="0"/>
                        </a:rPr>
                        <a:t> plant resulting in less employees needed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Redundancy is the most appropriate as Tata are unlikely to lose this number of employees through natural wastage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A is wrong because an employee resigns when they want to leave not when the company would like them to leave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C is wrong because training will only improve the skills of employees as this is unlikely to be done when job losses are being planned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 is wrong because this will not reduce the number of employees as it involves employees moving around the business for motivational purposes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r>
                        <a:rPr lang="en-US" sz="16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r>
                        <a:rPr lang="en-US" sz="16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00392" y="1733907"/>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5149819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a:buClr>
                <a:schemeClr val="accent6">
                  <a:lumMod val="50000"/>
                </a:schemeClr>
              </a:buClr>
            </a:pPr>
            <a:r>
              <a:rPr lang="en-US" sz="2000" b="1" dirty="0">
                <a:solidFill>
                  <a:srgbClr val="002060"/>
                </a:solidFill>
              </a:rPr>
              <a:t>Why not delegate?</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We are sorry if you ore inconvenienced but we will be closed for the next fortnight as we are on holiday/our daughter is getting married/there has been a bereavement in the family</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How often do you see a notice like the one above? Each set of circumstances is a valid reason for disruption but is it enough to lose two weeks' business, especially if there are other, perhaps junior, members of staff available to help? What better way could there be of getting the best from your staff than giving them responsibility and empowerment? To know that you are trusted to deal with customers and suppliers, to pay money into the bank and to keep records, could be rewarding for an employee.</a:t>
            </a:r>
          </a:p>
          <a:p>
            <a:pPr>
              <a:buClr>
                <a:schemeClr val="accent6">
                  <a:lumMod val="50000"/>
                </a:schemeClr>
              </a:buClr>
            </a:pPr>
            <a:r>
              <a:rPr lang="en-US" sz="2000" b="1" dirty="0">
                <a:solidFill>
                  <a:srgbClr val="FF0000"/>
                </a:solidFill>
              </a:rPr>
              <a:t>Question</a:t>
            </a:r>
          </a:p>
          <a:p>
            <a:pPr marL="360363" indent="-360363">
              <a:buClr>
                <a:schemeClr val="accent6">
                  <a:lumMod val="50000"/>
                </a:schemeClr>
              </a:buClr>
              <a:buFont typeface="Wingdings 3" panose="05040102010807070707" pitchFamily="18" charset="2"/>
              <a:buChar char=""/>
            </a:pPr>
            <a:r>
              <a:rPr lang="en-US" sz="2000" dirty="0">
                <a:solidFill>
                  <a:srgbClr val="FF0000"/>
                </a:solidFill>
              </a:rPr>
              <a:t>Of course not everyone is able to get that opportunity but what does it say about the quality of staff if an employer is unwilling to make that decision?</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20.1 </a:t>
            </a:r>
            <a:r>
              <a:rPr lang="en-GB" sz="4000" dirty="0"/>
              <a:t>– </a:t>
            </a:r>
            <a:r>
              <a:rPr lang="en-GB" sz="4000" dirty="0" smtClean="0"/>
              <a:t>Delegation</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105</a:t>
            </a:r>
            <a:endParaRPr lang="en-GB" sz="1100" b="1" dirty="0">
              <a:latin typeface="Arial" panose="020B0604020202020204" pitchFamily="34" charset="0"/>
              <a:cs typeface="Arial" panose="020B0604020202020204" pitchFamily="34" charset="0"/>
            </a:endParaRP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pic>
        <p:nvPicPr>
          <p:cNvPr id="14388" name="Picture 52" descr="Image result for deleg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6296" y="5462182"/>
            <a:ext cx="1607890" cy="11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a:t>Delegation means passing authority down from a superior to a subordinate (from boss to employee). It gives a boost to the confidence of the subordinates. It makes them feel valued. It can be carried out at different levels. Delegation is a step on the way to empowerment, where an employee is allowed to take control of some decision making. </a:t>
            </a:r>
            <a:endParaRPr lang="en-US" sz="2400" dirty="0" smtClean="0"/>
          </a:p>
          <a:p>
            <a:pPr marL="360363" indent="-360363">
              <a:buClr>
                <a:schemeClr val="accent6">
                  <a:lumMod val="50000"/>
                </a:schemeClr>
              </a:buClr>
              <a:buFont typeface="Wingdings 3" panose="05040102010807070707" pitchFamily="18" charset="2"/>
              <a:buChar char=""/>
            </a:pPr>
            <a:r>
              <a:rPr lang="en-US" sz="2400" dirty="0" smtClean="0"/>
              <a:t>If </a:t>
            </a:r>
            <a:r>
              <a:rPr lang="en-US" sz="2400" dirty="0"/>
              <a:t>an employee is given delegated authority only when 'the boss' is busy, or feels overworked, they may feel resentful</a:t>
            </a:r>
            <a:r>
              <a:rPr lang="en-US" sz="2400" dirty="0" smtClean="0"/>
              <a:t>.</a:t>
            </a:r>
          </a:p>
          <a:p>
            <a:pPr marL="360363" indent="-360363">
              <a:buClr>
                <a:schemeClr val="accent6">
                  <a:lumMod val="50000"/>
                </a:schemeClr>
              </a:buClr>
              <a:buFont typeface="Wingdings 3" panose="05040102010807070707" pitchFamily="18" charset="2"/>
              <a:buChar char=""/>
            </a:pPr>
            <a:r>
              <a:rPr lang="en-US" sz="2400" dirty="0"/>
              <a:t>Delegation is probably easier when the superior works closely with the subordinate as they should each know the other's capabilities. Even here there are rules to follow.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20.1 </a:t>
            </a:r>
            <a:r>
              <a:rPr lang="en-GB" sz="4000" dirty="0"/>
              <a:t>– </a:t>
            </a:r>
            <a:r>
              <a:rPr lang="en-GB" sz="4000" dirty="0" smtClean="0"/>
              <a:t>Delegation</a:t>
            </a:r>
            <a:endParaRPr lang="en-GB" sz="3600" dirty="0"/>
          </a:p>
        </p:txBody>
      </p:sp>
      <p:sp>
        <p:nvSpPr>
          <p:cNvPr id="5" name="Round Same Side Corner Rectangle 4">
            <a:hlinkClick r:id="" action="ppaction://noaction"/>
          </p:cNvPr>
          <p:cNvSpPr/>
          <p:nvPr/>
        </p:nvSpPr>
        <p:spPr>
          <a:xfrm>
            <a:off x="6948264" y="620688"/>
            <a:ext cx="792088"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105</a:t>
            </a:r>
            <a:endParaRPr lang="en-GB" sz="1100" b="1" dirty="0">
              <a:latin typeface="Arial" panose="020B0604020202020204" pitchFamily="34" charset="0"/>
              <a:cs typeface="Arial" panose="020B0604020202020204" pitchFamily="34" charset="0"/>
            </a:endParaRPr>
          </a:p>
        </p:txBody>
      </p:sp>
      <p:pic>
        <p:nvPicPr>
          <p:cNvPr id="14382" name="Picture 46" descr="Image result for art of delegatio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332" t="4523"/>
          <a:stretch/>
        </p:blipFill>
        <p:spPr bwMode="auto">
          <a:xfrm>
            <a:off x="7236296" y="1052736"/>
            <a:ext cx="1607890" cy="919588"/>
          </a:xfrm>
          <a:prstGeom prst="rect">
            <a:avLst/>
          </a:prstGeom>
          <a:noFill/>
          <a:extLst>
            <a:ext uri="{909E8E84-426E-40DD-AFC4-6F175D3DCCD1}">
              <a14:hiddenFill xmlns:a14="http://schemas.microsoft.com/office/drawing/2010/main">
                <a:solidFill>
                  <a:srgbClr val="FFFFFF"/>
                </a:solidFill>
              </a14:hiddenFill>
            </a:ext>
          </a:extLst>
        </p:spPr>
      </p:pic>
      <p:pic>
        <p:nvPicPr>
          <p:cNvPr id="14384" name="Picture 48" descr="Image result for deleg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198" t="8723" r="3823" b="5599"/>
          <a:stretch/>
        </p:blipFill>
        <p:spPr bwMode="auto">
          <a:xfrm>
            <a:off x="7236296" y="2132856"/>
            <a:ext cx="1607890" cy="1123320"/>
          </a:xfrm>
          <a:prstGeom prst="rect">
            <a:avLst/>
          </a:prstGeom>
          <a:noFill/>
          <a:extLst>
            <a:ext uri="{909E8E84-426E-40DD-AFC4-6F175D3DCCD1}">
              <a14:hiddenFill xmlns:a14="http://schemas.microsoft.com/office/drawing/2010/main">
                <a:solidFill>
                  <a:srgbClr val="FFFFFF"/>
                </a:solidFill>
              </a14:hiddenFill>
            </a:ext>
          </a:extLst>
        </p:spPr>
      </p:pic>
      <p:pic>
        <p:nvPicPr>
          <p:cNvPr id="14386" name="Picture 50" descr="Image result for deleg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972" t="5228" r="6669" b="4422"/>
          <a:stretch/>
        </p:blipFill>
        <p:spPr bwMode="auto">
          <a:xfrm>
            <a:off x="7236296" y="3356992"/>
            <a:ext cx="1607890" cy="2020170"/>
          </a:xfrm>
          <a:prstGeom prst="rect">
            <a:avLst/>
          </a:prstGeom>
          <a:noFill/>
          <a:extLst>
            <a:ext uri="{909E8E84-426E-40DD-AFC4-6F175D3DCCD1}">
              <a14:hiddenFill xmlns:a14="http://schemas.microsoft.com/office/drawing/2010/main">
                <a:solidFill>
                  <a:srgbClr val="FFFFFF"/>
                </a:solidFill>
              </a14:hiddenFill>
            </a:ext>
          </a:extLst>
        </p:spPr>
      </p:pic>
      <p:pic>
        <p:nvPicPr>
          <p:cNvPr id="14388" name="Picture 52" descr="Image result for deleg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6296" y="5462182"/>
            <a:ext cx="1607890" cy="11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388450"/>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elements/1.1/"/>
    <ds:schemaRef ds:uri="http://schemas.microsoft.com/office/2006/documentManagement/types"/>
    <ds:schemaRef ds:uri="http://purl.org/dc/dcmitype/"/>
    <ds:schemaRef ds:uri="http://www.w3.org/XML/1998/namespace"/>
    <ds:schemaRef ds:uri="http://schemas.microsoft.com/office/2006/metadata/propertie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67399</TotalTime>
  <Words>7770</Words>
  <Application>Microsoft Office PowerPoint</Application>
  <PresentationFormat>On-screen Show (4:3)</PresentationFormat>
  <Paragraphs>661</Paragraphs>
  <Slides>53</Slides>
  <Notes>53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Arial</vt:lpstr>
      <vt:lpstr>Calibri</vt:lpstr>
      <vt:lpstr>Lucida Sans Unicode</vt:lpstr>
      <vt:lpstr>MyriadPro-Bold</vt:lpstr>
      <vt:lpstr>MyriadPro-BoldIt</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20.1 – Delegation</vt:lpstr>
      <vt:lpstr>20.1 – Delegation</vt:lpstr>
      <vt:lpstr>20.1 – Delegation</vt:lpstr>
      <vt:lpstr>20.1 – Consultation</vt:lpstr>
      <vt:lpstr>20.1 – Consultation</vt:lpstr>
      <vt:lpstr>20.2 – Teamwork – Organising Production</vt:lpstr>
      <vt:lpstr>20.2 – Teamwork – Organising Production</vt:lpstr>
      <vt:lpstr>20.2 – Teamwork – Organising Production</vt:lpstr>
      <vt:lpstr>20.2 – Teamwork – Organising Production</vt:lpstr>
      <vt:lpstr>20.3 – Flexible Working - Multiskilling</vt:lpstr>
      <vt:lpstr>20.3 – Flexible Working - Multiskilling</vt:lpstr>
      <vt:lpstr>20.3 – Flexible Working - Multiskilling</vt:lpstr>
      <vt:lpstr>20.3 – Flexible Working - Multiskilling</vt:lpstr>
      <vt:lpstr>20.3 – Flexible Working - Multiskilling</vt:lpstr>
      <vt:lpstr>20.3 – Flexible Employment Patterns</vt:lpstr>
      <vt:lpstr>20.3 – Flexible Employment Patterns</vt:lpstr>
      <vt:lpstr>20.4 – Non-Financial Incentives</vt:lpstr>
      <vt:lpstr>20.4 – Non-Financial Incentives</vt:lpstr>
      <vt:lpstr>20.4 – Non-Financial Incentives</vt:lpstr>
      <vt:lpstr>20.4 – Non-Financial Incentives - Motivation</vt:lpstr>
      <vt:lpstr>20.4 – Non-Financial Incentives - Motivation</vt:lpstr>
      <vt:lpstr>20 – Exam Questions – June 2014</vt:lpstr>
      <vt:lpstr>20 – Exam Questions – June 2014</vt:lpstr>
      <vt:lpstr>20 – Exam Questions – June 2014</vt:lpstr>
      <vt:lpstr>20 – Exam Questions – June 2014</vt:lpstr>
      <vt:lpstr>20 – Exam Questions – June 2014</vt:lpstr>
      <vt:lpstr>20 – Exam Questions – June 2014</vt:lpstr>
      <vt:lpstr>20 – Exam Questions – June 2014</vt:lpstr>
      <vt:lpstr>20 – Exam Questions – June 2014</vt:lpstr>
      <vt:lpstr>20 – Exam Questions – January 2015</vt:lpstr>
      <vt:lpstr>17 – Exam Questions – January 2014</vt:lpstr>
      <vt:lpstr>20 – Exam Questions – January 2015</vt:lpstr>
      <vt:lpstr>20 – Exam Questions – January 2015</vt:lpstr>
      <vt:lpstr>20 – Exam Questions – January 2015</vt:lpstr>
      <vt:lpstr>20 – Exam Questions – January 2015</vt:lpstr>
      <vt:lpstr>20 – Exam Questions – January 2015</vt:lpstr>
      <vt:lpstr>8 – Exam Questions – January 2015</vt:lpstr>
      <vt:lpstr>8 – Exam Questions – January 2015</vt:lpstr>
      <vt:lpstr>20 – Exam Questions – June 2015</vt:lpstr>
      <vt:lpstr>20 – Exam Questions – June 2015</vt:lpstr>
      <vt:lpstr>20 – Exam Questions – June 2015</vt:lpstr>
      <vt:lpstr>20 – Exam Questions – June 2015</vt:lpstr>
      <vt:lpstr>20 – Exam Questions – June 2015</vt:lpstr>
      <vt:lpstr>20 – Exam Questions – June 2015</vt:lpstr>
      <vt:lpstr>20 – Exam Questions – January 2016</vt:lpstr>
      <vt:lpstr>20 – Exam Questions – June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19 - Motivation</dc:title>
  <dc:subject>eBusiness</dc:subject>
  <dc:creator>Enderoth</dc:creator>
  <cp:lastModifiedBy>Stephen Rafferty</cp:lastModifiedBy>
  <cp:revision>2311</cp:revision>
  <cp:lastPrinted>2014-01-22T18:25:48Z</cp:lastPrinted>
  <dcterms:created xsi:type="dcterms:W3CDTF">2008-03-12T11:01:44Z</dcterms:created>
  <dcterms:modified xsi:type="dcterms:W3CDTF">2018-08-02T18:14:49Z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